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59" r:id="rId5"/>
    <p:sldId id="263" r:id="rId6"/>
    <p:sldId id="264" r:id="rId7"/>
    <p:sldId id="260" r:id="rId8"/>
    <p:sldId id="265" r:id="rId9"/>
    <p:sldId id="257" r:id="rId10"/>
    <p:sldId id="26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47F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83952-2EC7-4BE1-9646-DA4AAC102A77}" type="datetimeFigureOut">
              <a:rPr lang="fr-FR" smtClean="0"/>
              <a:t>10/02/2026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76A38-28B8-41C8-A41A-41CB09BAF5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7150A-A8AC-446F-9006-4A33AA5FC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ECDF50-E492-4E65-AEB1-F78C09030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89710-93F8-416A-90FC-9ED6714D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910C-DE7F-4508-B6F3-EEE82D5CB1D4}" type="datetime1">
              <a:rPr lang="fr-FR" smtClean="0"/>
              <a:t>10/02/2026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EDFEA-0E44-4C83-8526-438E51D0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8C4AEB-5649-4F7E-AEB6-2FBB72E5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48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BD98F-5FEB-46F3-A4AA-EB648B1A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ABC4E-47F4-46C7-9F22-660850C25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CA7599-9FD1-4D02-B741-80E02813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094E-7FCD-40A2-AB78-E634F2194CC7}" type="datetime1">
              <a:rPr lang="fr-FR" smtClean="0"/>
              <a:t>10/02/2026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E4D7C4-C8C4-4AC8-BDA4-98E32473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AC9EE9-88DA-4F86-9B33-BDE61065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24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EF9639-0406-4C2C-925E-2BF3114F9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1987FC-919B-493E-9D72-FC206504E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8BB96-2413-45B7-A1F2-0197403F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9BC3B-40E9-4412-8A08-1AE6B3950E4C}" type="datetime1">
              <a:rPr lang="fr-FR" smtClean="0"/>
              <a:t>10/02/2026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33A4BF-AA3B-4891-B867-E5A05116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7BA9BF-580F-47CC-9BBB-0117CA23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09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D0AAF-5552-428F-8265-8C8B10FB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7BFAA-73BC-499E-AF55-91BE9BB5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A0C638-28F6-4089-A848-C623F8AD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3127-5EF9-4AA4-A7DF-AD079F7CE0BC}" type="datetime1">
              <a:rPr lang="fr-FR" smtClean="0"/>
              <a:t>10/02/2026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88CA6-811D-41E8-AEF2-08FD15CB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D01D7C-54E6-4C47-AF45-15E221D4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75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2CDB7-E95C-4817-85CD-FA214E26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DBCCB-BDD4-46A0-9AB2-B006B7D3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8E64F-343C-4877-B727-E7D68592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0E4E-C16D-4C78-B36E-272D9C6BE520}" type="datetime1">
              <a:rPr lang="fr-FR" smtClean="0"/>
              <a:t>10/02/2026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31455B-CBA4-49CE-8E4F-7AAB08D6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DAFF1-E9AB-4632-B4DE-FE60B9C2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0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571A1-9EC5-4D33-9833-FD5BB3A9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B3097-30B8-41B0-93E2-5E91CAA2E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28DEC3-B5C6-4470-A1B1-BE327E3DF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B268FF-B314-4956-864E-D6D78316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B92A-D372-4C06-B7E1-5CD405C44004}" type="datetime1">
              <a:rPr lang="fr-FR" smtClean="0"/>
              <a:t>10/02/2026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4C76E-F20E-4F14-BB86-691E4FCD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0117F0-F7CE-434A-86C6-0D64E9AB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84E73-F606-4F94-8005-D57937C5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241EF7-E668-45A1-92D0-436ADD7A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AECB87-4BFC-42BB-84CF-66493A30A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ADC1DA-43DB-475B-A48D-148500ED2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014E32-0E43-4336-B36B-EFFF8538A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8ACBF8C-7558-4358-8D6A-48C9D136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C5FF-5E87-49AB-98CF-B19B2AA2387A}" type="datetime1">
              <a:rPr lang="fr-FR" smtClean="0"/>
              <a:t>10/02/2026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D962CCE-BF9F-4147-8125-67FC142E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E8593C-AD1B-452B-80BE-9C602DC9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3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1777B-8026-43F2-B496-EDF8E588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36C27C-7456-4EF6-AD23-BAD2D174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DA5B-BEF2-4303-A441-F4BAE52971EC}" type="datetime1">
              <a:rPr lang="fr-FR" smtClean="0"/>
              <a:t>10/02/2026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AA636B-9F30-46BF-9242-ABA4E09D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D5777-3D9C-41EC-B87B-B5EAB18D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CE573D-BB1F-4DC6-9C22-5D6EE86E2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F5DC3-F8BA-4484-B750-26CFD08243CA}" type="datetime1">
              <a:rPr lang="fr-FR" smtClean="0"/>
              <a:t>10/02/2026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F507D3-D203-4197-BC8E-50D463BA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88BEE5-59B0-4B05-A99E-3007042A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14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38CF2-5656-41F6-A5C2-0A08D415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DC6FD3-2B98-440E-9184-866B7362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747DD4-CAB9-451D-9F10-80FA7EF5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CD2AD3-325D-4852-ADEB-82307000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AEDA-B220-4ADA-931C-B55FA3224758}" type="datetime1">
              <a:rPr lang="fr-FR" smtClean="0"/>
              <a:t>10/02/2026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85A90E-A71B-4CDF-A162-E2CFB307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CA2FFE-F4D0-4C2E-BFAD-7980BB6A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94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41AF6-F1A7-4098-8EC5-F48AE045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2096BD-DD25-4CCF-9AAA-903EC661A4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308F8F-B8CD-44C1-8218-806D2FC3B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644C1C-8777-42FD-8A22-010C6F05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290AD-39CC-4797-AD41-C7B557F7B300}" type="datetime1">
              <a:rPr lang="fr-FR" smtClean="0"/>
              <a:t>10/02/2026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786454-79F9-4B32-BE3F-2EC2AE79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6B34C8-3B24-425F-BD6B-5FFBD89A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AB7C27-4660-4F63-B677-5ED3A82F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6512B-A4FB-4A72-B69C-1303BCAE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5C97F1-AD53-495E-8268-CAD43F973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3DFD9-F3A7-4308-8FCF-7695F64CBA8B}" type="datetime1">
              <a:rPr lang="fr-FR" smtClean="0"/>
              <a:t>10/02/2026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B2A0D2-92E6-44EF-9AF8-662C918D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C547AD-DE40-4451-A4E3-505070F8A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E120-D10E-4965-94AF-FE28403C3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5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E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45D6528-BB25-487C-AE23-3FACCEDED655}"/>
              </a:ext>
            </a:extLst>
          </p:cNvPr>
          <p:cNvCxnSpPr/>
          <p:nvPr/>
        </p:nvCxnSpPr>
        <p:spPr>
          <a:xfrm>
            <a:off x="4289913" y="3379203"/>
            <a:ext cx="66294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AFEE6C8-11D4-448A-8F03-9BFB2D8B0D69}"/>
              </a:ext>
            </a:extLst>
          </p:cNvPr>
          <p:cNvCxnSpPr/>
          <p:nvPr/>
        </p:nvCxnSpPr>
        <p:spPr>
          <a:xfrm>
            <a:off x="4278190" y="3358689"/>
            <a:ext cx="662940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9BA5326-27B3-47D0-99DD-07C4A9FCCFB8}"/>
              </a:ext>
            </a:extLst>
          </p:cNvPr>
          <p:cNvSpPr txBox="1"/>
          <p:nvPr/>
        </p:nvSpPr>
        <p:spPr>
          <a:xfrm>
            <a:off x="3147829" y="3429000"/>
            <a:ext cx="86087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Apprentice </a:t>
            </a:r>
            <a:r>
              <a:rPr lang="fr-FR" sz="1800" b="1" dirty="0" err="1">
                <a:solidFill>
                  <a:srgbClr val="6C747F"/>
                </a:solidFill>
                <a:effectLst/>
                <a:latin typeface="DM Sans"/>
              </a:rPr>
              <a:t>Research</a:t>
            </a:r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 </a:t>
            </a:r>
            <a:r>
              <a:rPr lang="fr-FR" sz="1800" b="1" dirty="0" err="1">
                <a:solidFill>
                  <a:srgbClr val="6C747F"/>
                </a:solidFill>
                <a:effectLst/>
                <a:latin typeface="DM Sans"/>
              </a:rPr>
              <a:t>Engineer</a:t>
            </a:r>
            <a:r>
              <a:rPr lang="fr-FR" b="1" dirty="0">
                <a:solidFill>
                  <a:srgbClr val="6C747F"/>
                </a:solidFill>
                <a:latin typeface="DM Sans"/>
              </a:rPr>
              <a:t> @ </a:t>
            </a:r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CEA</a:t>
            </a:r>
          </a:p>
          <a:p>
            <a:pPr algn="ctr"/>
            <a:r>
              <a:rPr lang="fr-FR" b="1" dirty="0" err="1">
                <a:solidFill>
                  <a:srgbClr val="6C747F"/>
                </a:solidFill>
                <a:latin typeface="DM Sans"/>
              </a:rPr>
              <a:t>Physics</a:t>
            </a:r>
            <a:r>
              <a:rPr lang="fr-FR" b="1" dirty="0">
                <a:solidFill>
                  <a:srgbClr val="6C747F"/>
                </a:solidFill>
                <a:latin typeface="DM Sans"/>
              </a:rPr>
              <a:t> &amp; </a:t>
            </a:r>
            <a:r>
              <a:rPr lang="fr-FR" b="1" dirty="0" err="1">
                <a:solidFill>
                  <a:srgbClr val="6C747F"/>
                </a:solidFill>
                <a:latin typeface="DM Sans"/>
              </a:rPr>
              <a:t>Microelectronic</a:t>
            </a:r>
            <a:r>
              <a:rPr lang="fr-FR" b="1" dirty="0">
                <a:solidFill>
                  <a:srgbClr val="6C747F"/>
                </a:solidFill>
                <a:latin typeface="DM Sans"/>
              </a:rPr>
              <a:t> </a:t>
            </a:r>
            <a:r>
              <a:rPr lang="fr-FR" b="1" dirty="0" err="1">
                <a:solidFill>
                  <a:srgbClr val="6C747F"/>
                </a:solidFill>
                <a:latin typeface="DM Sans"/>
              </a:rPr>
              <a:t>Systems</a:t>
            </a:r>
            <a:r>
              <a:rPr lang="fr-FR" b="1" dirty="0">
                <a:solidFill>
                  <a:srgbClr val="6C747F"/>
                </a:solidFill>
                <a:latin typeface="DM Sans"/>
              </a:rPr>
              <a:t> @ CPE Lyon</a:t>
            </a:r>
          </a:p>
          <a:p>
            <a:pPr algn="ctr"/>
            <a:endParaRPr lang="fr-FR" b="1" dirty="0">
              <a:solidFill>
                <a:srgbClr val="6C747F"/>
              </a:solidFill>
              <a:latin typeface="DM Sans"/>
            </a:endParaRPr>
          </a:p>
          <a:p>
            <a:pPr algn="ctr"/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Vincent Cauquil </a:t>
            </a:r>
          </a:p>
          <a:p>
            <a:pPr algn="ctr"/>
            <a:endParaRPr lang="fr-FR" dirty="0">
              <a:solidFill>
                <a:srgbClr val="6C747F"/>
              </a:solidFill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EE695B7-E8E3-4E69-B103-3F507CD4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b="1" smtClean="0">
                <a:solidFill>
                  <a:schemeClr val="accent1"/>
                </a:solidFill>
              </a:rPr>
              <a:t>1</a:t>
            </a:fld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ACC9DD-1CD8-42EC-89B0-6075B539C64C}"/>
              </a:ext>
            </a:extLst>
          </p:cNvPr>
          <p:cNvSpPr txBox="1"/>
          <p:nvPr/>
        </p:nvSpPr>
        <p:spPr>
          <a:xfrm>
            <a:off x="4461363" y="21275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accent1"/>
                </a:solidFill>
              </a:rPr>
              <a:t>Academic Background </a:t>
            </a:r>
          </a:p>
          <a:p>
            <a:pPr algn="ctr"/>
            <a:r>
              <a:rPr lang="fr-FR" sz="3600" b="1" dirty="0">
                <a:solidFill>
                  <a:schemeClr val="accent1"/>
                </a:solidFill>
              </a:rPr>
              <a:t>&amp; </a:t>
            </a:r>
            <a:r>
              <a:rPr lang="fr-FR" sz="3600" b="1" dirty="0" err="1">
                <a:solidFill>
                  <a:schemeClr val="accent1"/>
                </a:solidFill>
              </a:rPr>
              <a:t>Research</a:t>
            </a:r>
            <a:r>
              <a:rPr lang="fr-FR" sz="3600" b="1" dirty="0">
                <a:solidFill>
                  <a:schemeClr val="accent1"/>
                </a:solidFill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</a:rPr>
              <a:t>Projects</a:t>
            </a:r>
            <a:endParaRPr lang="fr-FR" sz="3600" b="1" dirty="0">
              <a:solidFill>
                <a:schemeClr val="accent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72B6C47-34E8-49E7-98E4-AFA346E4B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r="11102" b="13910"/>
          <a:stretch/>
        </p:blipFill>
        <p:spPr>
          <a:xfrm rot="5400000">
            <a:off x="415811" y="2113399"/>
            <a:ext cx="3616549" cy="2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7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1A919475-FFB9-4AEE-98AF-40F5FC94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b="1" smtClean="0">
                <a:solidFill>
                  <a:schemeClr val="accent1"/>
                </a:solidFill>
              </a:rPr>
              <a:t>10</a:t>
            </a:fld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9D5C17B-CFFA-4464-8B88-57DBCB1E8AB3}"/>
              </a:ext>
            </a:extLst>
          </p:cNvPr>
          <p:cNvSpPr txBox="1"/>
          <p:nvPr/>
        </p:nvSpPr>
        <p:spPr>
          <a:xfrm>
            <a:off x="3048000" y="4404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41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2A134A4-1382-444B-B863-2B855DFFD451}"/>
              </a:ext>
            </a:extLst>
          </p:cNvPr>
          <p:cNvCxnSpPr/>
          <p:nvPr/>
        </p:nvCxnSpPr>
        <p:spPr>
          <a:xfrm>
            <a:off x="2933700" y="3129737"/>
            <a:ext cx="66294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FFB50F6-3E49-4843-BA17-CE0027F2803A}"/>
              </a:ext>
            </a:extLst>
          </p:cNvPr>
          <p:cNvCxnSpPr/>
          <p:nvPr/>
        </p:nvCxnSpPr>
        <p:spPr>
          <a:xfrm>
            <a:off x="2921977" y="3109223"/>
            <a:ext cx="662940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5FEB878-DF72-4D66-878E-5BD6F6EFAEC3}"/>
              </a:ext>
            </a:extLst>
          </p:cNvPr>
          <p:cNvSpPr txBox="1"/>
          <p:nvPr/>
        </p:nvSpPr>
        <p:spPr>
          <a:xfrm>
            <a:off x="3462795" y="3179534"/>
            <a:ext cx="55712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C747F"/>
                </a:solidFill>
                <a:effectLst/>
                <a:latin typeface="DM Sans"/>
              </a:rPr>
              <a:t>My profile combines the rigor of cryogenic physics with the creativity of system architecture. </a:t>
            </a:r>
            <a:endParaRPr lang="fr-FR" b="1" dirty="0">
              <a:solidFill>
                <a:srgbClr val="6C747F"/>
              </a:solidFill>
              <a:latin typeface="DM Sans"/>
            </a:endParaRPr>
          </a:p>
          <a:p>
            <a:pPr algn="ctr"/>
            <a:endParaRPr lang="fr-FR" sz="1800" b="1" dirty="0">
              <a:solidFill>
                <a:srgbClr val="6C747F"/>
              </a:solidFill>
              <a:effectLst/>
              <a:latin typeface="DM Sans"/>
            </a:endParaRPr>
          </a:p>
          <a:p>
            <a:pPr algn="ctr"/>
            <a:endParaRPr lang="fr-FR" sz="1800" b="1" dirty="0">
              <a:solidFill>
                <a:srgbClr val="6C747F"/>
              </a:solidFill>
              <a:effectLst/>
              <a:latin typeface="DM Sans"/>
            </a:endParaRPr>
          </a:p>
          <a:p>
            <a:pPr algn="ctr"/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vincent.cauquil@cpe.fr/cea.fr</a:t>
            </a:r>
          </a:p>
          <a:p>
            <a:pPr algn="ctr"/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   /in/vincent-cauquil-6048b3241</a:t>
            </a:r>
          </a:p>
          <a:p>
            <a:pPr algn="ctr"/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/?</a:t>
            </a:r>
            <a:r>
              <a:rPr lang="fr-FR" sz="1800" b="1" dirty="0" err="1">
                <a:solidFill>
                  <a:srgbClr val="6C747F"/>
                </a:solidFill>
                <a:effectLst/>
                <a:latin typeface="DM Sans"/>
              </a:rPr>
              <a:t>originalSubdomain</a:t>
            </a:r>
            <a:r>
              <a:rPr lang="fr-FR" sz="1800" b="1" dirty="0">
                <a:solidFill>
                  <a:srgbClr val="6C747F"/>
                </a:solidFill>
                <a:effectLst/>
                <a:latin typeface="DM Sans"/>
              </a:rPr>
              <a:t>=</a:t>
            </a:r>
            <a:r>
              <a:rPr lang="fr-FR" sz="1800" b="1" dirty="0" err="1">
                <a:solidFill>
                  <a:srgbClr val="6C747F"/>
                </a:solidFill>
                <a:effectLst/>
                <a:latin typeface="DM Sans"/>
              </a:rPr>
              <a:t>fr</a:t>
            </a:r>
            <a:endParaRPr lang="fr-FR" sz="1800" b="1" dirty="0">
              <a:solidFill>
                <a:srgbClr val="6C747F"/>
              </a:solidFill>
              <a:effectLst/>
              <a:latin typeface="DM Sans"/>
            </a:endParaRPr>
          </a:p>
          <a:p>
            <a:pPr algn="ctr"/>
            <a:endParaRPr lang="fr-FR" dirty="0">
              <a:solidFill>
                <a:srgbClr val="6C747F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631E4D2-1EC5-450E-A29A-FB04EBCC1E0B}"/>
              </a:ext>
            </a:extLst>
          </p:cNvPr>
          <p:cNvSpPr txBox="1"/>
          <p:nvPr/>
        </p:nvSpPr>
        <p:spPr>
          <a:xfrm>
            <a:off x="3105150" y="23826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Thank you for your attention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9BA32E-5D22-498B-98AB-F87A78BD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4645643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Mail SVG, PNG Icon, Symbol. Download Image.">
            <a:extLst>
              <a:ext uri="{FF2B5EF4-FFF2-40B4-BE49-F238E27FC236}">
                <a16:creationId xmlns:a16="http://schemas.microsoft.com/office/drawing/2014/main" id="{DA28EED0-EB8B-4E6A-AB00-E2A8FD66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38647" y="4365341"/>
            <a:ext cx="238126" cy="2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78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e 68">
            <a:extLst>
              <a:ext uri="{FF2B5EF4-FFF2-40B4-BE49-F238E27FC236}">
                <a16:creationId xmlns:a16="http://schemas.microsoft.com/office/drawing/2014/main" id="{9BA3933B-545E-4F5D-B5F1-F17B66D2ECE7}"/>
              </a:ext>
            </a:extLst>
          </p:cNvPr>
          <p:cNvGrpSpPr/>
          <p:nvPr/>
        </p:nvGrpSpPr>
        <p:grpSpPr>
          <a:xfrm>
            <a:off x="5923084" y="2220230"/>
            <a:ext cx="924660" cy="4532382"/>
            <a:chOff x="5923084" y="2220230"/>
            <a:chExt cx="924660" cy="4532382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17343A7-8AB5-4BE1-9020-E03CFE640D6B}"/>
                </a:ext>
              </a:extLst>
            </p:cNvPr>
            <p:cNvCxnSpPr>
              <a:cxnSpLocks/>
            </p:cNvCxnSpPr>
            <p:nvPr/>
          </p:nvCxnSpPr>
          <p:spPr>
            <a:xfrm>
              <a:off x="6385414" y="2220230"/>
              <a:ext cx="0" cy="393258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E646006-2E3B-4859-9154-1CB2770C6DA7}"/>
                </a:ext>
              </a:extLst>
            </p:cNvPr>
            <p:cNvSpPr txBox="1"/>
            <p:nvPr/>
          </p:nvSpPr>
          <p:spPr>
            <a:xfrm>
              <a:off x="5923084" y="6106281"/>
              <a:ext cx="924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i="1" dirty="0">
                  <a:solidFill>
                    <a:schemeClr val="bg2">
                      <a:lumMod val="50000"/>
                    </a:schemeClr>
                  </a:solidFill>
                </a:rPr>
                <a:t>June</a:t>
              </a:r>
            </a:p>
            <a:p>
              <a:pPr algn="ctr"/>
              <a:r>
                <a:rPr lang="fr-FR" b="1" i="1" dirty="0">
                  <a:solidFill>
                    <a:schemeClr val="bg2">
                      <a:lumMod val="50000"/>
                    </a:schemeClr>
                  </a:solidFill>
                </a:rPr>
                <a:t>2025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ACA4C414-FA63-4084-84AB-47B9EB578E94}"/>
              </a:ext>
            </a:extLst>
          </p:cNvPr>
          <p:cNvGrpSpPr/>
          <p:nvPr/>
        </p:nvGrpSpPr>
        <p:grpSpPr>
          <a:xfrm>
            <a:off x="9454057" y="2220230"/>
            <a:ext cx="924660" cy="4532382"/>
            <a:chOff x="9454057" y="2220230"/>
            <a:chExt cx="924660" cy="4532382"/>
          </a:xfrm>
        </p:grpSpPr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B0074B28-0173-44DD-A5CF-D36FB6EA7C8C}"/>
                </a:ext>
              </a:extLst>
            </p:cNvPr>
            <p:cNvCxnSpPr>
              <a:cxnSpLocks/>
            </p:cNvCxnSpPr>
            <p:nvPr/>
          </p:nvCxnSpPr>
          <p:spPr>
            <a:xfrm>
              <a:off x="9937791" y="2220230"/>
              <a:ext cx="0" cy="393258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C113D539-9FF0-4525-A0F6-2D077FFE5287}"/>
                </a:ext>
              </a:extLst>
            </p:cNvPr>
            <p:cNvSpPr txBox="1"/>
            <p:nvPr/>
          </p:nvSpPr>
          <p:spPr>
            <a:xfrm>
              <a:off x="9454057" y="6106281"/>
              <a:ext cx="924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i="1" dirty="0">
                  <a:solidFill>
                    <a:schemeClr val="bg2">
                      <a:lumMod val="50000"/>
                    </a:schemeClr>
                  </a:solidFill>
                </a:rPr>
                <a:t>Sept 2025</a:t>
              </a:r>
            </a:p>
          </p:txBody>
        </p:sp>
      </p:grp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B1781D33-4CC6-40E5-B4FA-E6FBD2363AEB}"/>
              </a:ext>
            </a:extLst>
          </p:cNvPr>
          <p:cNvSpPr/>
          <p:nvPr/>
        </p:nvSpPr>
        <p:spPr>
          <a:xfrm>
            <a:off x="1129809" y="1726034"/>
            <a:ext cx="10662141" cy="57932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E54FB4F8-10C1-4C09-AE4F-4F4CEB786007}"/>
              </a:ext>
            </a:extLst>
          </p:cNvPr>
          <p:cNvSpPr/>
          <p:nvPr/>
        </p:nvSpPr>
        <p:spPr>
          <a:xfrm>
            <a:off x="1129809" y="1660295"/>
            <a:ext cx="10662141" cy="57932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2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509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>
                <a:solidFill>
                  <a:srgbClr val="6C747F"/>
                </a:solidFill>
              </a:rPr>
              <a:t>Academic Background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4D5BCD5-3E02-4CA4-BC06-81F5E21AEE9B}"/>
              </a:ext>
            </a:extLst>
          </p:cNvPr>
          <p:cNvGrpSpPr/>
          <p:nvPr/>
        </p:nvGrpSpPr>
        <p:grpSpPr>
          <a:xfrm>
            <a:off x="-677008" y="988705"/>
            <a:ext cx="5058508" cy="2074657"/>
            <a:chOff x="-677008" y="988705"/>
            <a:chExt cx="5058508" cy="2074657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A1AE3BC-8B70-4832-ABD7-6721A13C50F5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505850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59DCF7C9-D82B-410B-92D2-08EF79A8881B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84B1851-5A65-4996-9239-68F944A5866B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1F4C541-8988-48A8-AEAD-E087D53C9EE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4545095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C2CAAEE-DB69-4E12-A83E-72C40FF58876}"/>
              </a:ext>
            </a:extLst>
          </p:cNvPr>
          <p:cNvGrpSpPr/>
          <p:nvPr/>
        </p:nvGrpSpPr>
        <p:grpSpPr>
          <a:xfrm>
            <a:off x="1621444" y="2428876"/>
            <a:ext cx="2645756" cy="1981200"/>
            <a:chOff x="1621444" y="2428876"/>
            <a:chExt cx="2645756" cy="198120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833C5A96-657B-40F0-9D5B-F3E58F73D6ED}"/>
                </a:ext>
              </a:extLst>
            </p:cNvPr>
            <p:cNvSpPr/>
            <p:nvPr/>
          </p:nvSpPr>
          <p:spPr>
            <a:xfrm>
              <a:off x="1621444" y="2439864"/>
              <a:ext cx="1074131" cy="195648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81DE2BBA-44B9-4AD4-8D0C-774F89B98E9C}"/>
                </a:ext>
              </a:extLst>
            </p:cNvPr>
            <p:cNvSpPr/>
            <p:nvPr/>
          </p:nvSpPr>
          <p:spPr>
            <a:xfrm>
              <a:off x="1666875" y="2428876"/>
              <a:ext cx="2600325" cy="1981200"/>
            </a:xfrm>
            <a:prstGeom prst="roundRect">
              <a:avLst>
                <a:gd name="adj" fmla="val 9267"/>
              </a:avLst>
            </a:prstGeom>
            <a:solidFill>
              <a:srgbClr val="E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BD4BA03-C9EA-4E56-9B8F-71748426E65F}"/>
                </a:ext>
              </a:extLst>
            </p:cNvPr>
            <p:cNvSpPr txBox="1"/>
            <p:nvPr/>
          </p:nvSpPr>
          <p:spPr>
            <a:xfrm>
              <a:off x="1852246" y="2508798"/>
              <a:ext cx="2106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chemeClr val="accent1"/>
                  </a:solidFill>
                </a:rPr>
                <a:t>Preparatory</a:t>
              </a:r>
              <a:r>
                <a:rPr lang="fr-FR" b="1" dirty="0">
                  <a:solidFill>
                    <a:schemeClr val="accent1"/>
                  </a:solidFill>
                </a:rPr>
                <a:t> Classes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5B284E61-36D1-40B5-84CE-7DE464D24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228" y="3608129"/>
              <a:ext cx="874014" cy="578392"/>
            </a:xfrm>
            <a:prstGeom prst="snipRoundRect">
              <a:avLst>
                <a:gd name="adj1" fmla="val 27807"/>
                <a:gd name="adj2" fmla="val 34172"/>
              </a:avLst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B1A566AA-1BAE-4E8A-A87F-CF6DCACB1562}"/>
                </a:ext>
              </a:extLst>
            </p:cNvPr>
            <p:cNvSpPr txBox="1"/>
            <p:nvPr/>
          </p:nvSpPr>
          <p:spPr>
            <a:xfrm>
              <a:off x="1873822" y="3498926"/>
              <a:ext cx="16178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M Sans"/>
                </a:rPr>
                <a:t>Intensive </a:t>
              </a:r>
              <a:r>
                <a:rPr lang="en-US" sz="12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M Sans"/>
                </a:rPr>
                <a:t>Maths</a:t>
              </a:r>
              <a:r>
                <a:rPr lang="en-US" sz="1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M Sans"/>
                </a:rPr>
                <a:t> &amp; Physics training. Analytical rigor</a:t>
              </a:r>
              <a:endParaRPr lang="fr-FR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72A9C4F7-44BD-4F58-A98C-D634B9A8E4FA}"/>
                </a:ext>
              </a:extLst>
            </p:cNvPr>
            <p:cNvSpPr txBox="1"/>
            <p:nvPr/>
          </p:nvSpPr>
          <p:spPr>
            <a:xfrm>
              <a:off x="1876754" y="3110469"/>
              <a:ext cx="208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i="1" dirty="0">
                  <a:solidFill>
                    <a:schemeClr val="bg2">
                      <a:lumMod val="50000"/>
                    </a:schemeClr>
                  </a:solidFill>
                </a:rPr>
                <a:t>CPGE MPSI PSI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9BF1CCD-82FF-474E-8D70-42A8A2D21019}"/>
              </a:ext>
            </a:extLst>
          </p:cNvPr>
          <p:cNvGrpSpPr/>
          <p:nvPr/>
        </p:nvGrpSpPr>
        <p:grpSpPr>
          <a:xfrm>
            <a:off x="5241679" y="2415147"/>
            <a:ext cx="5098072" cy="1981200"/>
            <a:chOff x="5241679" y="2415147"/>
            <a:chExt cx="5098072" cy="198120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98F106B-1A73-489C-91CD-04759FB8EE91}"/>
                </a:ext>
              </a:extLst>
            </p:cNvPr>
            <p:cNvSpPr/>
            <p:nvPr/>
          </p:nvSpPr>
          <p:spPr>
            <a:xfrm>
              <a:off x="5241679" y="2426135"/>
              <a:ext cx="1074131" cy="195648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F6FD23E-A407-482E-A7AA-B00A2E543EB4}"/>
                </a:ext>
              </a:extLst>
            </p:cNvPr>
            <p:cNvSpPr/>
            <p:nvPr/>
          </p:nvSpPr>
          <p:spPr>
            <a:xfrm>
              <a:off x="5299564" y="2415147"/>
              <a:ext cx="5040187" cy="1981200"/>
            </a:xfrm>
            <a:prstGeom prst="roundRect">
              <a:avLst>
                <a:gd name="adj" fmla="val 9267"/>
              </a:avLst>
            </a:prstGeom>
            <a:solidFill>
              <a:srgbClr val="E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6C4D7B3A-7868-49E8-A2B0-F192984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584" y="3654737"/>
              <a:ext cx="1074131" cy="490520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D92754-299B-4E3C-B0A6-EC69F072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022" y="3631310"/>
              <a:ext cx="1074131" cy="53203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FE24E11-4E5F-4732-9917-C05821AE79D1}"/>
                </a:ext>
              </a:extLst>
            </p:cNvPr>
            <p:cNvSpPr txBox="1"/>
            <p:nvPr/>
          </p:nvSpPr>
          <p:spPr>
            <a:xfrm>
              <a:off x="5455876" y="2508798"/>
              <a:ext cx="4339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</a:rPr>
                <a:t>Apprentice </a:t>
              </a:r>
              <a:r>
                <a:rPr lang="fr-FR" b="1" dirty="0" err="1">
                  <a:solidFill>
                    <a:schemeClr val="accent1"/>
                  </a:solidFill>
                </a:rPr>
                <a:t>Research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Engineer</a:t>
              </a:r>
              <a:r>
                <a:rPr lang="fr-FR" b="1" dirty="0">
                  <a:solidFill>
                    <a:schemeClr val="accent1"/>
                  </a:solidFill>
                </a:rPr>
                <a:t> @CEA</a:t>
              </a:r>
            </a:p>
            <a:p>
              <a:r>
                <a:rPr lang="fr-FR" b="1" dirty="0">
                  <a:solidFill>
                    <a:schemeClr val="accent1"/>
                  </a:solidFill>
                </a:rPr>
                <a:t>&amp; Engineering </a:t>
              </a:r>
              <a:r>
                <a:rPr lang="fr-FR" b="1" dirty="0" err="1">
                  <a:solidFill>
                    <a:schemeClr val="accent1"/>
                  </a:solidFill>
                </a:rPr>
                <a:t>Diploma</a:t>
              </a:r>
              <a:r>
                <a:rPr lang="fr-FR" b="1" dirty="0">
                  <a:solidFill>
                    <a:schemeClr val="accent1"/>
                  </a:solidFill>
                </a:rPr>
                <a:t> @CPE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72ECD58-6B02-4A85-A9CD-1A75DDF5C6E0}"/>
                </a:ext>
              </a:extLst>
            </p:cNvPr>
            <p:cNvSpPr txBox="1"/>
            <p:nvPr/>
          </p:nvSpPr>
          <p:spPr>
            <a:xfrm>
              <a:off x="5477452" y="3498926"/>
              <a:ext cx="17901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M Sans"/>
                </a:rPr>
                <a:t>Electronics &amp; IC Design, Digital &amp; Computing, Physics &amp; Signal, Research Initiation</a:t>
              </a:r>
              <a:endParaRPr lang="fr-FR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2D0D5D75-89F1-48EB-AB8C-00EED66EA6E2}"/>
                </a:ext>
              </a:extLst>
            </p:cNvPr>
            <p:cNvSpPr txBox="1"/>
            <p:nvPr/>
          </p:nvSpPr>
          <p:spPr>
            <a:xfrm>
              <a:off x="5480385" y="3110469"/>
              <a:ext cx="35833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i="1" dirty="0" err="1">
                  <a:solidFill>
                    <a:schemeClr val="bg2">
                      <a:lumMod val="50000"/>
                    </a:schemeClr>
                  </a:solidFill>
                </a:rPr>
                <a:t>Physics</a:t>
              </a:r>
              <a:r>
                <a:rPr lang="fr-FR" sz="1800" b="1" i="1" dirty="0">
                  <a:solidFill>
                    <a:schemeClr val="bg2">
                      <a:lumMod val="50000"/>
                    </a:schemeClr>
                  </a:solidFill>
                </a:rPr>
                <a:t> &amp; </a:t>
              </a:r>
              <a:r>
                <a:rPr lang="fr-FR" sz="1800" b="1" i="1" dirty="0" err="1">
                  <a:solidFill>
                    <a:schemeClr val="bg2">
                      <a:lumMod val="50000"/>
                    </a:schemeClr>
                  </a:solidFill>
                </a:rPr>
                <a:t>Microelectronic</a:t>
              </a:r>
              <a:r>
                <a:rPr lang="fr-FR" sz="1800" b="1" i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r-FR" sz="1800" b="1" i="1" dirty="0" err="1">
                  <a:solidFill>
                    <a:schemeClr val="bg2">
                      <a:lumMod val="50000"/>
                    </a:schemeClr>
                  </a:solidFill>
                </a:rPr>
                <a:t>Systems</a:t>
              </a:r>
              <a:r>
                <a:rPr lang="fr-FR" sz="1800" b="1" i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B410C0C7-554A-4DCE-868F-54D893318F98}"/>
              </a:ext>
            </a:extLst>
          </p:cNvPr>
          <p:cNvGrpSpPr/>
          <p:nvPr/>
        </p:nvGrpSpPr>
        <p:grpSpPr>
          <a:xfrm>
            <a:off x="6557879" y="4596372"/>
            <a:ext cx="3216521" cy="1156729"/>
            <a:chOff x="6557879" y="4596372"/>
            <a:chExt cx="3216521" cy="115672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499AFC1F-28AD-46A7-AAC9-5A886CA5E5BF}"/>
                </a:ext>
              </a:extLst>
            </p:cNvPr>
            <p:cNvSpPr/>
            <p:nvPr/>
          </p:nvSpPr>
          <p:spPr>
            <a:xfrm>
              <a:off x="6557879" y="4607361"/>
              <a:ext cx="1074131" cy="114574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7FF76E6-FF94-4A98-A9C6-E46F806FD8CD}"/>
                </a:ext>
              </a:extLst>
            </p:cNvPr>
            <p:cNvSpPr/>
            <p:nvPr/>
          </p:nvSpPr>
          <p:spPr>
            <a:xfrm>
              <a:off x="6603310" y="4596372"/>
              <a:ext cx="3171090" cy="1156728"/>
            </a:xfrm>
            <a:prstGeom prst="roundRect">
              <a:avLst>
                <a:gd name="adj" fmla="val 9267"/>
              </a:avLst>
            </a:prstGeom>
            <a:solidFill>
              <a:srgbClr val="E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C5679BA-F943-4533-80BE-160ABDC6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241" y="4860525"/>
              <a:ext cx="1173899" cy="62608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ECE755B-725D-4A2D-91AD-329C82AFE42C}"/>
                </a:ext>
              </a:extLst>
            </p:cNvPr>
            <p:cNvSpPr txBox="1"/>
            <p:nvPr/>
          </p:nvSpPr>
          <p:spPr>
            <a:xfrm>
              <a:off x="6637268" y="4673197"/>
              <a:ext cx="18436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chemeClr val="accent1"/>
                  </a:solidFill>
                </a:rPr>
                <a:t>Research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Intern</a:t>
              </a:r>
              <a:endParaRPr lang="fr-FR" b="1" dirty="0">
                <a:solidFill>
                  <a:schemeClr val="accent1"/>
                </a:solidFill>
              </a:endParaRPr>
            </a:p>
            <a:p>
              <a:endParaRPr lang="fr-FR" b="1" dirty="0">
                <a:solidFill>
                  <a:schemeClr val="accent1"/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E506714C-2182-45C7-AABE-743C0C87172E}"/>
                </a:ext>
              </a:extLst>
            </p:cNvPr>
            <p:cNvSpPr txBox="1"/>
            <p:nvPr/>
          </p:nvSpPr>
          <p:spPr>
            <a:xfrm>
              <a:off x="6690795" y="5007351"/>
              <a:ext cx="17901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M Sans"/>
                </a:rPr>
                <a:t>Cryogenic electronic and </a:t>
              </a:r>
              <a:r>
                <a:rPr 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M Sans"/>
                </a:rPr>
                <a:t>design of a </a:t>
              </a:r>
              <a:r>
                <a:rPr lang="en-US" sz="1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M Sans"/>
                </a:rPr>
                <a:t>high-density interconnects </a:t>
              </a:r>
              <a:r>
                <a:rPr 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M Sans"/>
                </a:rPr>
                <a:t>PCB</a:t>
              </a:r>
              <a:endParaRPr lang="fr-FR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D7CF5D15-D663-4E8F-8236-74E9B1BEE2CC}"/>
              </a:ext>
            </a:extLst>
          </p:cNvPr>
          <p:cNvGrpSpPr/>
          <p:nvPr/>
        </p:nvGrpSpPr>
        <p:grpSpPr>
          <a:xfrm>
            <a:off x="4251079" y="2220230"/>
            <a:ext cx="924660" cy="4255383"/>
            <a:chOff x="4251079" y="2220230"/>
            <a:chExt cx="924660" cy="4255383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3F031ED-5F99-440C-B974-9BB1C3ACCC7D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2220230"/>
              <a:ext cx="0" cy="393258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455C50B-7296-4839-831A-51C030EB616D}"/>
                </a:ext>
              </a:extLst>
            </p:cNvPr>
            <p:cNvSpPr txBox="1"/>
            <p:nvPr/>
          </p:nvSpPr>
          <p:spPr>
            <a:xfrm>
              <a:off x="4251079" y="6106281"/>
              <a:ext cx="92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i="1" dirty="0">
                  <a:solidFill>
                    <a:schemeClr val="bg2">
                      <a:lumMod val="50000"/>
                    </a:schemeClr>
                  </a:solidFill>
                </a:rPr>
                <a:t>2023</a:t>
              </a:r>
            </a:p>
          </p:txBody>
        </p:sp>
      </p:grp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F8FE687B-EDD3-4A05-B07F-2266965EFA4E}"/>
              </a:ext>
            </a:extLst>
          </p:cNvPr>
          <p:cNvCxnSpPr>
            <a:cxnSpLocks/>
          </p:cNvCxnSpPr>
          <p:nvPr/>
        </p:nvCxnSpPr>
        <p:spPr>
          <a:xfrm>
            <a:off x="1215536" y="2220230"/>
            <a:ext cx="0" cy="393258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0CAE2B40-D27E-4070-BB73-928CEF960759}"/>
              </a:ext>
            </a:extLst>
          </p:cNvPr>
          <p:cNvSpPr txBox="1"/>
          <p:nvPr/>
        </p:nvSpPr>
        <p:spPr>
          <a:xfrm>
            <a:off x="742215" y="6106281"/>
            <a:ext cx="92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chemeClr val="bg2">
                    <a:lumMod val="50000"/>
                  </a:schemeClr>
                </a:solidFill>
              </a:rPr>
              <a:t>2023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0F7CB2AF-EE32-454A-B3E4-84CD9EEE85E1}"/>
              </a:ext>
            </a:extLst>
          </p:cNvPr>
          <p:cNvGrpSpPr/>
          <p:nvPr/>
        </p:nvGrpSpPr>
        <p:grpSpPr>
          <a:xfrm>
            <a:off x="10167125" y="2220230"/>
            <a:ext cx="924660" cy="4532382"/>
            <a:chOff x="10167125" y="2220230"/>
            <a:chExt cx="924660" cy="4532382"/>
          </a:xfrm>
        </p:grpSpPr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56E832E-B288-460B-B3B5-437B655218BB}"/>
                </a:ext>
              </a:extLst>
            </p:cNvPr>
            <p:cNvCxnSpPr>
              <a:cxnSpLocks/>
            </p:cNvCxnSpPr>
            <p:nvPr/>
          </p:nvCxnSpPr>
          <p:spPr>
            <a:xfrm>
              <a:off x="10635892" y="2220230"/>
              <a:ext cx="0" cy="393258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DD3E5788-D963-4A5D-997D-DFD1DAA6ED69}"/>
                </a:ext>
              </a:extLst>
            </p:cNvPr>
            <p:cNvSpPr txBox="1"/>
            <p:nvPr/>
          </p:nvSpPr>
          <p:spPr>
            <a:xfrm>
              <a:off x="10167125" y="6106281"/>
              <a:ext cx="924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i="1" dirty="0">
                  <a:solidFill>
                    <a:schemeClr val="bg2">
                      <a:lumMod val="50000"/>
                    </a:schemeClr>
                  </a:solidFill>
                </a:rPr>
                <a:t>Sept 2026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39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3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509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 err="1">
                <a:solidFill>
                  <a:srgbClr val="6C747F"/>
                </a:solidFill>
              </a:rPr>
              <a:t>Lab</a:t>
            </a:r>
            <a:r>
              <a:rPr lang="fr-FR" sz="3600" b="1" i="1" dirty="0">
                <a:solidFill>
                  <a:srgbClr val="6C747F"/>
                </a:solidFill>
              </a:rPr>
              <a:t> </a:t>
            </a:r>
            <a:r>
              <a:rPr lang="fr-FR" sz="3600" b="1" i="1" dirty="0" err="1">
                <a:solidFill>
                  <a:srgbClr val="6C747F"/>
                </a:solidFill>
              </a:rPr>
              <a:t>Experience</a:t>
            </a:r>
            <a:r>
              <a:rPr lang="fr-FR" sz="3600" b="1" i="1" dirty="0">
                <a:solidFill>
                  <a:srgbClr val="6C747F"/>
                </a:solidFill>
              </a:rPr>
              <a:t> @CEA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4D5BCD5-3E02-4CA4-BC06-81F5E21AEE9B}"/>
              </a:ext>
            </a:extLst>
          </p:cNvPr>
          <p:cNvGrpSpPr/>
          <p:nvPr/>
        </p:nvGrpSpPr>
        <p:grpSpPr>
          <a:xfrm>
            <a:off x="-677008" y="988705"/>
            <a:ext cx="5058508" cy="2074657"/>
            <a:chOff x="-677008" y="988705"/>
            <a:chExt cx="5058508" cy="2074657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A1AE3BC-8B70-4832-ABD7-6721A13C50F5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505850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59DCF7C9-D82B-410B-92D2-08EF79A8881B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84B1851-5A65-4996-9239-68F944A5866B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1F4C541-8988-48A8-AEAD-E087D53C9EE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4545095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B0D777B-1F37-47D1-94C2-281026E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732" y="-3598"/>
            <a:ext cx="1943268" cy="54868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D3C8F89-BD45-43ED-9B7E-DC91B9691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4" y="6006882"/>
            <a:ext cx="1074131" cy="53203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E5C577EA-CDAF-47EB-84F9-C3851CC5446D}"/>
              </a:ext>
            </a:extLst>
          </p:cNvPr>
          <p:cNvSpPr txBox="1"/>
          <p:nvPr/>
        </p:nvSpPr>
        <p:spPr>
          <a:xfrm>
            <a:off x="924958" y="1527843"/>
            <a:ext cx="4571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6C747F"/>
                </a:solidFill>
                <a:effectLst/>
                <a:latin typeface="DM Sans"/>
              </a:rPr>
              <a:t>Before any device is dipped into cryogenic equipment, rigorous characterization is essential to optimize lab throughput.</a:t>
            </a:r>
            <a:endParaRPr lang="fr-FR" b="1" i="0" dirty="0">
              <a:solidFill>
                <a:srgbClr val="6C747F"/>
              </a:solidFill>
              <a:effectLst/>
              <a:latin typeface="DM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E64A616-1658-4351-9DD8-219332097048}"/>
              </a:ext>
            </a:extLst>
          </p:cNvPr>
          <p:cNvGrpSpPr/>
          <p:nvPr/>
        </p:nvGrpSpPr>
        <p:grpSpPr>
          <a:xfrm>
            <a:off x="7856633" y="1178215"/>
            <a:ext cx="3967448" cy="2049338"/>
            <a:chOff x="1682377" y="1592959"/>
            <a:chExt cx="8016501" cy="4140828"/>
          </a:xfrm>
        </p:grpSpPr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AD7C7A6E-8544-4F3A-86C4-D2D2DAB1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377" y="1592959"/>
              <a:ext cx="8016501" cy="4140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48F642A1-CB7C-4529-9E9F-B636F646FED4}"/>
                </a:ext>
              </a:extLst>
            </p:cNvPr>
            <p:cNvCxnSpPr/>
            <p:nvPr/>
          </p:nvCxnSpPr>
          <p:spPr>
            <a:xfrm>
              <a:off x="3401961" y="4536189"/>
              <a:ext cx="4758813" cy="0"/>
            </a:xfrm>
            <a:prstGeom prst="straightConnector1">
              <a:avLst/>
            </a:prstGeom>
            <a:ln w="111125">
              <a:gradFill flip="none" rotWithShape="1">
                <a:gsLst>
                  <a:gs pos="0">
                    <a:srgbClr val="F8CB72"/>
                  </a:gs>
                  <a:gs pos="51000">
                    <a:srgbClr val="FF0092"/>
                  </a:gs>
                  <a:gs pos="100000">
                    <a:srgbClr val="5F27FD"/>
                  </a:gs>
                </a:gsLst>
                <a:lin ang="0" scaled="1"/>
                <a:tileRect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5C96E7E0-9EBF-4088-9384-2A2A0B80500B}"/>
                </a:ext>
              </a:extLst>
            </p:cNvPr>
            <p:cNvSpPr txBox="1"/>
            <p:nvPr/>
          </p:nvSpPr>
          <p:spPr>
            <a:xfrm>
              <a:off x="3153383" y="3702560"/>
              <a:ext cx="1522715" cy="74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+20V</a:t>
              </a:r>
              <a:endParaRPr lang="en-US" b="1" dirty="0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AFF8312F-5EFF-45C9-84F9-9BBFDD627ABC}"/>
                </a:ext>
              </a:extLst>
            </p:cNvPr>
            <p:cNvSpPr txBox="1"/>
            <p:nvPr/>
          </p:nvSpPr>
          <p:spPr>
            <a:xfrm>
              <a:off x="7687166" y="3688885"/>
              <a:ext cx="1432060" cy="66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-20V</a:t>
              </a:r>
              <a:endParaRPr lang="en-US" b="1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21378AB7-E168-4FB7-AB32-D1CD2A773A4D}"/>
                </a:ext>
              </a:extLst>
            </p:cNvPr>
            <p:cNvSpPr txBox="1"/>
            <p:nvPr/>
          </p:nvSpPr>
          <p:spPr>
            <a:xfrm>
              <a:off x="2231206" y="4232824"/>
              <a:ext cx="1258693" cy="74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VB</a:t>
              </a:r>
              <a:endParaRPr lang="en-US" b="1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A4911247-F161-48AB-AEC4-0473E99CC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043" y="1143026"/>
            <a:ext cx="2660501" cy="21740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5327CF3-DA9A-42AC-8064-2E670DDA81F5}"/>
              </a:ext>
            </a:extLst>
          </p:cNvPr>
          <p:cNvSpPr txBox="1"/>
          <p:nvPr/>
        </p:nvSpPr>
        <p:spPr>
          <a:xfrm>
            <a:off x="5704462" y="733928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6C747F"/>
                </a:solidFill>
              </a:rPr>
              <a:t>Noise </a:t>
            </a:r>
            <a:r>
              <a:rPr lang="fr-FR" b="1" dirty="0" err="1">
                <a:solidFill>
                  <a:srgbClr val="6C747F"/>
                </a:solidFill>
              </a:rPr>
              <a:t>analysis</a:t>
            </a:r>
            <a:endParaRPr lang="fr-FR" b="1" dirty="0">
              <a:solidFill>
                <a:srgbClr val="6C747F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F68897F-A58E-4ED2-8A96-89EBDAB13645}"/>
              </a:ext>
            </a:extLst>
          </p:cNvPr>
          <p:cNvSpPr txBox="1"/>
          <p:nvPr/>
        </p:nvSpPr>
        <p:spPr>
          <a:xfrm>
            <a:off x="8786095" y="733928"/>
            <a:ext cx="252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6C747F"/>
                </a:solidFill>
              </a:rPr>
              <a:t>Substrat </a:t>
            </a:r>
            <a:r>
              <a:rPr lang="fr-FR" b="1" dirty="0" err="1">
                <a:solidFill>
                  <a:srgbClr val="6C747F"/>
                </a:solidFill>
              </a:rPr>
              <a:t>effect</a:t>
            </a:r>
            <a:r>
              <a:rPr lang="fr-FR" b="1" dirty="0">
                <a:solidFill>
                  <a:srgbClr val="6C747F"/>
                </a:solidFill>
              </a:rPr>
              <a:t> </a:t>
            </a:r>
            <a:r>
              <a:rPr lang="fr-FR" b="1" dirty="0" err="1">
                <a:solidFill>
                  <a:srgbClr val="6C747F"/>
                </a:solidFill>
              </a:rPr>
              <a:t>study</a:t>
            </a:r>
            <a:endParaRPr lang="fr-FR" b="1" dirty="0">
              <a:solidFill>
                <a:srgbClr val="6C747F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A863511B-041A-4A69-91D8-BDDA12F30CE8}"/>
              </a:ext>
            </a:extLst>
          </p:cNvPr>
          <p:cNvGrpSpPr/>
          <p:nvPr/>
        </p:nvGrpSpPr>
        <p:grpSpPr>
          <a:xfrm>
            <a:off x="919478" y="3284125"/>
            <a:ext cx="9935549" cy="3266736"/>
            <a:chOff x="919478" y="3284125"/>
            <a:chExt cx="9935549" cy="326673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11F9E8F-B10A-4806-91BB-986657A001DE}"/>
                </a:ext>
              </a:extLst>
            </p:cNvPr>
            <p:cNvGrpSpPr/>
            <p:nvPr/>
          </p:nvGrpSpPr>
          <p:grpSpPr>
            <a:xfrm>
              <a:off x="4523534" y="3284125"/>
              <a:ext cx="6331493" cy="3092034"/>
              <a:chOff x="5591175" y="2520733"/>
              <a:chExt cx="6331493" cy="3092034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EC4E9C52-3DA2-4067-873F-5144BA617D54}"/>
                  </a:ext>
                </a:extLst>
              </p:cNvPr>
              <p:cNvGrpSpPr/>
              <p:nvPr/>
            </p:nvGrpSpPr>
            <p:grpSpPr>
              <a:xfrm>
                <a:off x="5591175" y="2574292"/>
                <a:ext cx="6331493" cy="3038475"/>
                <a:chOff x="1809459" y="762000"/>
                <a:chExt cx="10356120" cy="4969888"/>
              </a:xfrm>
            </p:grpSpPr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D7C3CB9F-79F4-462F-A55E-B66CDCDC8C3F}"/>
                    </a:ext>
                  </a:extLst>
                </p:cNvPr>
                <p:cNvGrpSpPr/>
                <p:nvPr/>
              </p:nvGrpSpPr>
              <p:grpSpPr>
                <a:xfrm>
                  <a:off x="1809459" y="762000"/>
                  <a:ext cx="10219440" cy="2466204"/>
                  <a:chOff x="1809459" y="762000"/>
                  <a:chExt cx="10219440" cy="2466204"/>
                </a:xfrm>
              </p:grpSpPr>
              <p:sp>
                <p:nvSpPr>
                  <p:cNvPr id="21" name="ZoneTexte 20">
                    <a:extLst>
                      <a:ext uri="{FF2B5EF4-FFF2-40B4-BE49-F238E27FC236}">
                        <a16:creationId xmlns:a16="http://schemas.microsoft.com/office/drawing/2014/main" id="{24A1A73D-DCED-486B-B2B8-07DD2235847E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459" y="2283590"/>
                    <a:ext cx="1598039" cy="45307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b="1" dirty="0" err="1"/>
                      <a:t>Before</a:t>
                    </a:r>
                    <a:endParaRPr lang="fr-FR" sz="1200" b="1" dirty="0"/>
                  </a:p>
                </p:txBody>
              </p:sp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F7BE92C9-DEC6-4AE6-AD29-769841CDC6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459" y="2714302"/>
                    <a:ext cx="1578787" cy="45307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b="1" dirty="0" err="1"/>
                      <a:t>After</a:t>
                    </a:r>
                    <a:endParaRPr lang="fr-FR" sz="1200" b="1" dirty="0"/>
                  </a:p>
                </p:txBody>
              </p:sp>
              <p:pic>
                <p:nvPicPr>
                  <p:cNvPr id="23" name="Image 22">
                    <a:extLst>
                      <a:ext uri="{FF2B5EF4-FFF2-40B4-BE49-F238E27FC236}">
                        <a16:creationId xmlns:a16="http://schemas.microsoft.com/office/drawing/2014/main" id="{9F690298-BE43-485C-88B2-5025F5319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21" t="50374" r="637"/>
                  <a:stretch/>
                </p:blipFill>
                <p:spPr>
                  <a:xfrm>
                    <a:off x="2592522" y="1224476"/>
                    <a:ext cx="731837" cy="985838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 23">
                    <a:extLst>
                      <a:ext uri="{FF2B5EF4-FFF2-40B4-BE49-F238E27FC236}">
                        <a16:creationId xmlns:a16="http://schemas.microsoft.com/office/drawing/2014/main" id="{A6FFF966-4EFB-4569-838B-18EEE96E4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75" t="6657" r="9622"/>
                  <a:stretch/>
                </p:blipFill>
                <p:spPr>
                  <a:xfrm>
                    <a:off x="3298972" y="762000"/>
                    <a:ext cx="8729927" cy="24662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e 27">
                  <a:extLst>
                    <a:ext uri="{FF2B5EF4-FFF2-40B4-BE49-F238E27FC236}">
                      <a16:creationId xmlns:a16="http://schemas.microsoft.com/office/drawing/2014/main" id="{1C133AE5-A01A-4570-BF20-4D5806D2D756}"/>
                    </a:ext>
                  </a:extLst>
                </p:cNvPr>
                <p:cNvGrpSpPr/>
                <p:nvPr/>
              </p:nvGrpSpPr>
              <p:grpSpPr>
                <a:xfrm>
                  <a:off x="2889733" y="3344189"/>
                  <a:ext cx="9089620" cy="2315466"/>
                  <a:chOff x="2889733" y="3344189"/>
                  <a:chExt cx="9089620" cy="2315466"/>
                </a:xfrm>
              </p:grpSpPr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E8995905-C784-4D73-9337-E97A415358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" b="20533"/>
                  <a:stretch/>
                </p:blipFill>
                <p:spPr>
                  <a:xfrm>
                    <a:off x="2939279" y="3344189"/>
                    <a:ext cx="9040074" cy="2142211"/>
                  </a:xfrm>
                  <a:prstGeom prst="rect">
                    <a:avLst/>
                  </a:prstGeom>
                </p:spPr>
              </p:pic>
              <p:pic>
                <p:nvPicPr>
                  <p:cNvPr id="30" name="Image 29">
                    <a:extLst>
                      <a:ext uri="{FF2B5EF4-FFF2-40B4-BE49-F238E27FC236}">
                        <a16:creationId xmlns:a16="http://schemas.microsoft.com/office/drawing/2014/main" id="{0809F8FB-D3C6-49A1-BBFB-4C0E030645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36" t="18861" r="97601" b="44804"/>
                  <a:stretch/>
                </p:blipFill>
                <p:spPr>
                  <a:xfrm>
                    <a:off x="2889733" y="3573734"/>
                    <a:ext cx="272567" cy="1504390"/>
                  </a:xfrm>
                  <a:prstGeom prst="rect">
                    <a:avLst/>
                  </a:prstGeom>
                </p:spPr>
              </p:pic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5F43F49-58D2-463F-9AFC-4E51DD79ACC1}"/>
                      </a:ext>
                    </a:extLst>
                  </p:cNvPr>
                  <p:cNvSpPr/>
                  <p:nvPr/>
                </p:nvSpPr>
                <p:spPr>
                  <a:xfrm>
                    <a:off x="3407496" y="5290323"/>
                    <a:ext cx="8402702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44000" tIns="108000" rIns="144000" bIns="144000" rtlCol="0" anchor="ctr">
                    <a:spAutoFit/>
                  </a:bodyPr>
                  <a:lstStyle/>
                  <a:p>
                    <a:pPr algn="ctr"/>
                    <a:endParaRPr lang="fr-FR" dirty="0"/>
                  </a:p>
                </p:txBody>
              </p:sp>
            </p:grpSp>
            <p:grpSp>
              <p:nvGrpSpPr>
                <p:cNvPr id="32" name="Groupe 31">
                  <a:extLst>
                    <a:ext uri="{FF2B5EF4-FFF2-40B4-BE49-F238E27FC236}">
                      <a16:creationId xmlns:a16="http://schemas.microsoft.com/office/drawing/2014/main" id="{36B802F3-FA25-46D6-A682-4C94FD102A7A}"/>
                    </a:ext>
                  </a:extLst>
                </p:cNvPr>
                <p:cNvGrpSpPr/>
                <p:nvPr/>
              </p:nvGrpSpPr>
              <p:grpSpPr>
                <a:xfrm>
                  <a:off x="3136210" y="5346549"/>
                  <a:ext cx="9029369" cy="297735"/>
                  <a:chOff x="3136210" y="5346549"/>
                  <a:chExt cx="9029369" cy="297735"/>
                </a:xfrm>
              </p:grpSpPr>
              <p:sp>
                <p:nvSpPr>
                  <p:cNvPr id="33" name="ZoneTexte 32">
                    <a:extLst>
                      <a:ext uri="{FF2B5EF4-FFF2-40B4-BE49-F238E27FC236}">
                        <a16:creationId xmlns:a16="http://schemas.microsoft.com/office/drawing/2014/main" id="{526B8B63-AE31-4DFE-8E25-A8490AA24841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210" y="5367285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220.1</a:t>
                    </a:r>
                  </a:p>
                </p:txBody>
              </p:sp>
              <p:sp>
                <p:nvSpPr>
                  <p:cNvPr id="34" name="ZoneTexte 33">
                    <a:extLst>
                      <a:ext uri="{FF2B5EF4-FFF2-40B4-BE49-F238E27FC236}">
                        <a16:creationId xmlns:a16="http://schemas.microsoft.com/office/drawing/2014/main" id="{C8E3B4B3-FB97-4D25-84D9-BFB95B80BBC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97" y="5366206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310.4</a:t>
                    </a:r>
                  </a:p>
                </p:txBody>
              </p:sp>
              <p:sp>
                <p:nvSpPr>
                  <p:cNvPr id="35" name="ZoneTexte 34">
                    <a:extLst>
                      <a:ext uri="{FF2B5EF4-FFF2-40B4-BE49-F238E27FC236}">
                        <a16:creationId xmlns:a16="http://schemas.microsoft.com/office/drawing/2014/main" id="{22F81E0F-3FF2-485F-AFEA-81AE593FCCFD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801" y="5360462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210.3</a:t>
                    </a:r>
                  </a:p>
                </p:txBody>
              </p:sp>
              <p:sp>
                <p:nvSpPr>
                  <p:cNvPr id="36" name="ZoneTexte 35">
                    <a:extLst>
                      <a:ext uri="{FF2B5EF4-FFF2-40B4-BE49-F238E27FC236}">
                        <a16:creationId xmlns:a16="http://schemas.microsoft.com/office/drawing/2014/main" id="{FEAFF823-A3AF-42F7-B7B2-EB3A55137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267088" y="5355536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212.4</a:t>
                    </a:r>
                  </a:p>
                </p:txBody>
              </p:sp>
              <p:sp>
                <p:nvSpPr>
                  <p:cNvPr id="37" name="ZoneTexte 36">
                    <a:extLst>
                      <a:ext uri="{FF2B5EF4-FFF2-40B4-BE49-F238E27FC236}">
                        <a16:creationId xmlns:a16="http://schemas.microsoft.com/office/drawing/2014/main" id="{6F384821-11CC-4A55-8DAC-C05E6DA059AF}"/>
                      </a:ext>
                    </a:extLst>
                  </p:cNvPr>
                  <p:cNvSpPr txBox="1"/>
                  <p:nvPr/>
                </p:nvSpPr>
                <p:spPr>
                  <a:xfrm>
                    <a:off x="6000550" y="5351312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146.4</a:t>
                    </a:r>
                  </a:p>
                </p:txBody>
              </p:sp>
              <p:sp>
                <p:nvSpPr>
                  <p:cNvPr id="38" name="ZoneTexte 37">
                    <a:extLst>
                      <a:ext uri="{FF2B5EF4-FFF2-40B4-BE49-F238E27FC236}">
                        <a16:creationId xmlns:a16="http://schemas.microsoft.com/office/drawing/2014/main" id="{2A49BC6A-2EED-40E6-8C2B-586ADBA98D6A}"/>
                      </a:ext>
                    </a:extLst>
                  </p:cNvPr>
                  <p:cNvSpPr txBox="1"/>
                  <p:nvPr/>
                </p:nvSpPr>
                <p:spPr>
                  <a:xfrm>
                    <a:off x="6711837" y="5350233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348.5</a:t>
                    </a:r>
                  </a:p>
                </p:txBody>
              </p:sp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8DB12052-E5A8-4E85-B439-31C677FB7BD9}"/>
                      </a:ext>
                    </a:extLst>
                  </p:cNvPr>
                  <p:cNvSpPr txBox="1"/>
                  <p:nvPr/>
                </p:nvSpPr>
                <p:spPr>
                  <a:xfrm>
                    <a:off x="7406128" y="5354996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212.2</a:t>
                    </a:r>
                  </a:p>
                </p:txBody>
              </p:sp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C47CA1F6-72B4-4644-8A2F-B2FCDAB6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117415" y="5353917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96.64</a:t>
                    </a:r>
                  </a:p>
                </p:txBody>
              </p:sp>
              <p:sp>
                <p:nvSpPr>
                  <p:cNvPr id="41" name="ZoneTexte 40">
                    <a:extLst>
                      <a:ext uri="{FF2B5EF4-FFF2-40B4-BE49-F238E27FC236}">
                        <a16:creationId xmlns:a16="http://schemas.microsoft.com/office/drawing/2014/main" id="{80F4E73B-DFC6-4CEA-B193-1358FE6949F4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039" y="5347628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113.9</a:t>
                    </a:r>
                  </a:p>
                </p:txBody>
              </p:sp>
              <p:sp>
                <p:nvSpPr>
                  <p:cNvPr id="42" name="ZoneTexte 41">
                    <a:extLst>
                      <a:ext uri="{FF2B5EF4-FFF2-40B4-BE49-F238E27FC236}">
                        <a16:creationId xmlns:a16="http://schemas.microsoft.com/office/drawing/2014/main" id="{9D6456BF-8E67-4442-B967-357F8801FAF2}"/>
                      </a:ext>
                    </a:extLst>
                  </p:cNvPr>
                  <p:cNvSpPr txBox="1"/>
                  <p:nvPr/>
                </p:nvSpPr>
                <p:spPr>
                  <a:xfrm>
                    <a:off x="9550326" y="5346549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52.61</a:t>
                    </a:r>
                  </a:p>
                </p:txBody>
              </p:sp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A3060DFB-AEE8-4D5D-B0DD-EB82A59B2C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4617" y="5351312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99.93</a:t>
                    </a:r>
                  </a:p>
                </p:txBody>
              </p:sp>
              <p:sp>
                <p:nvSpPr>
                  <p:cNvPr id="44" name="ZoneTexte 43">
                    <a:extLst>
                      <a:ext uri="{FF2B5EF4-FFF2-40B4-BE49-F238E27FC236}">
                        <a16:creationId xmlns:a16="http://schemas.microsoft.com/office/drawing/2014/main" id="{01796121-08D1-45FE-A465-70634D6436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5904" y="5350233"/>
                    <a:ext cx="120967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200" i="1" dirty="0"/>
                      <a:t>155.9</a:t>
                    </a:r>
                  </a:p>
                </p:txBody>
              </p:sp>
            </p:grpSp>
            <p:grpSp>
              <p:nvGrpSpPr>
                <p:cNvPr id="46" name="Groupe 45">
                  <a:extLst>
                    <a:ext uri="{FF2B5EF4-FFF2-40B4-BE49-F238E27FC236}">
                      <a16:creationId xmlns:a16="http://schemas.microsoft.com/office/drawing/2014/main" id="{5AE2679B-651D-4C56-AAA8-6B42CA2175D6}"/>
                    </a:ext>
                  </a:extLst>
                </p:cNvPr>
                <p:cNvGrpSpPr/>
                <p:nvPr/>
              </p:nvGrpSpPr>
              <p:grpSpPr>
                <a:xfrm>
                  <a:off x="3388246" y="2949631"/>
                  <a:ext cx="8526679" cy="2782257"/>
                  <a:chOff x="3388246" y="3063932"/>
                  <a:chExt cx="8526680" cy="2226391"/>
                </a:xfrm>
              </p:grpSpPr>
              <p:cxnSp>
                <p:nvCxnSpPr>
                  <p:cNvPr id="48" name="Connecteur droit 47">
                    <a:extLst>
                      <a:ext uri="{FF2B5EF4-FFF2-40B4-BE49-F238E27FC236}">
                        <a16:creationId xmlns:a16="http://schemas.microsoft.com/office/drawing/2014/main" id="{7C3BF9ED-A07E-4578-AD97-C165327514A0}"/>
                      </a:ext>
                    </a:extLst>
                  </p:cNvPr>
                  <p:cNvCxnSpPr/>
                  <p:nvPr/>
                </p:nvCxnSpPr>
                <p:spPr>
                  <a:xfrm>
                    <a:off x="3388246" y="3083633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necteur droit 48">
                    <a:extLst>
                      <a:ext uri="{FF2B5EF4-FFF2-40B4-BE49-F238E27FC236}">
                        <a16:creationId xmlns:a16="http://schemas.microsoft.com/office/drawing/2014/main" id="{C27D4B9A-1E68-45B8-9D35-FD7CFA411DD2}"/>
                      </a:ext>
                    </a:extLst>
                  </p:cNvPr>
                  <p:cNvCxnSpPr/>
                  <p:nvPr/>
                </p:nvCxnSpPr>
                <p:spPr>
                  <a:xfrm>
                    <a:off x="4079660" y="3082426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cteur droit 49">
                    <a:extLst>
                      <a:ext uri="{FF2B5EF4-FFF2-40B4-BE49-F238E27FC236}">
                        <a16:creationId xmlns:a16="http://schemas.microsoft.com/office/drawing/2014/main" id="{2C32C859-C7D0-4735-B48A-47395157834A}"/>
                      </a:ext>
                    </a:extLst>
                  </p:cNvPr>
                  <p:cNvCxnSpPr/>
                  <p:nvPr/>
                </p:nvCxnSpPr>
                <p:spPr>
                  <a:xfrm>
                    <a:off x="4799951" y="3080624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onnecteur droit 52">
                    <a:extLst>
                      <a:ext uri="{FF2B5EF4-FFF2-40B4-BE49-F238E27FC236}">
                        <a16:creationId xmlns:a16="http://schemas.microsoft.com/office/drawing/2014/main" id="{BFA4A90D-B9AC-4B7A-9932-2183DD71A597}"/>
                      </a:ext>
                    </a:extLst>
                  </p:cNvPr>
                  <p:cNvCxnSpPr/>
                  <p:nvPr/>
                </p:nvCxnSpPr>
                <p:spPr>
                  <a:xfrm>
                    <a:off x="5527460" y="3076088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Connecteur droit 55">
                    <a:extLst>
                      <a:ext uri="{FF2B5EF4-FFF2-40B4-BE49-F238E27FC236}">
                        <a16:creationId xmlns:a16="http://schemas.microsoft.com/office/drawing/2014/main" id="{9A5BFF06-1D25-45CF-B4DF-DD7AF16DE3E2}"/>
                      </a:ext>
                    </a:extLst>
                  </p:cNvPr>
                  <p:cNvCxnSpPr/>
                  <p:nvPr/>
                </p:nvCxnSpPr>
                <p:spPr>
                  <a:xfrm>
                    <a:off x="6222785" y="3076088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Connecteur droit 56">
                    <a:extLst>
                      <a:ext uri="{FF2B5EF4-FFF2-40B4-BE49-F238E27FC236}">
                        <a16:creationId xmlns:a16="http://schemas.microsoft.com/office/drawing/2014/main" id="{34C7869F-DC2A-4304-8E89-D9E14C4F779D}"/>
                      </a:ext>
                    </a:extLst>
                  </p:cNvPr>
                  <p:cNvCxnSpPr/>
                  <p:nvPr/>
                </p:nvCxnSpPr>
                <p:spPr>
                  <a:xfrm>
                    <a:off x="6941072" y="3079097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necteur droit 57">
                    <a:extLst>
                      <a:ext uri="{FF2B5EF4-FFF2-40B4-BE49-F238E27FC236}">
                        <a16:creationId xmlns:a16="http://schemas.microsoft.com/office/drawing/2014/main" id="{25CF8488-FA82-4518-9636-7E8B442252C4}"/>
                      </a:ext>
                    </a:extLst>
                  </p:cNvPr>
                  <p:cNvCxnSpPr/>
                  <p:nvPr/>
                </p:nvCxnSpPr>
                <p:spPr>
                  <a:xfrm>
                    <a:off x="7632486" y="3077890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eur droit 58">
                    <a:extLst>
                      <a:ext uri="{FF2B5EF4-FFF2-40B4-BE49-F238E27FC236}">
                        <a16:creationId xmlns:a16="http://schemas.microsoft.com/office/drawing/2014/main" id="{B62ACFED-F731-4CCA-9F45-BE3DB030C67C}"/>
                      </a:ext>
                    </a:extLst>
                  </p:cNvPr>
                  <p:cNvCxnSpPr/>
                  <p:nvPr/>
                </p:nvCxnSpPr>
                <p:spPr>
                  <a:xfrm>
                    <a:off x="8352777" y="3076088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cteur droit 59">
                    <a:extLst>
                      <a:ext uri="{FF2B5EF4-FFF2-40B4-BE49-F238E27FC236}">
                        <a16:creationId xmlns:a16="http://schemas.microsoft.com/office/drawing/2014/main" id="{E1083197-032B-472F-A117-041CD6DDDC75}"/>
                      </a:ext>
                    </a:extLst>
                  </p:cNvPr>
                  <p:cNvCxnSpPr/>
                  <p:nvPr/>
                </p:nvCxnSpPr>
                <p:spPr>
                  <a:xfrm>
                    <a:off x="9080286" y="3071552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eur droit 60">
                    <a:extLst>
                      <a:ext uri="{FF2B5EF4-FFF2-40B4-BE49-F238E27FC236}">
                        <a16:creationId xmlns:a16="http://schemas.microsoft.com/office/drawing/2014/main" id="{AB0B0FBA-8684-467F-AF5D-2D360BE74223}"/>
                      </a:ext>
                    </a:extLst>
                  </p:cNvPr>
                  <p:cNvCxnSpPr/>
                  <p:nvPr/>
                </p:nvCxnSpPr>
                <p:spPr>
                  <a:xfrm>
                    <a:off x="9775712" y="3071477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eur droit 61">
                    <a:extLst>
                      <a:ext uri="{FF2B5EF4-FFF2-40B4-BE49-F238E27FC236}">
                        <a16:creationId xmlns:a16="http://schemas.microsoft.com/office/drawing/2014/main" id="{8DB9C12C-5CC2-44E6-87CF-A91CBC3A7166}"/>
                      </a:ext>
                    </a:extLst>
                  </p:cNvPr>
                  <p:cNvCxnSpPr/>
                  <p:nvPr/>
                </p:nvCxnSpPr>
                <p:spPr>
                  <a:xfrm>
                    <a:off x="10467126" y="3070270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necteur droit 62">
                    <a:extLst>
                      <a:ext uri="{FF2B5EF4-FFF2-40B4-BE49-F238E27FC236}">
                        <a16:creationId xmlns:a16="http://schemas.microsoft.com/office/drawing/2014/main" id="{E7B5267B-31C4-4B70-888F-FF62D5F9780A}"/>
                      </a:ext>
                    </a:extLst>
                  </p:cNvPr>
                  <p:cNvCxnSpPr/>
                  <p:nvPr/>
                </p:nvCxnSpPr>
                <p:spPr>
                  <a:xfrm>
                    <a:off x="11187417" y="3068468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onnecteur droit 63">
                    <a:extLst>
                      <a:ext uri="{FF2B5EF4-FFF2-40B4-BE49-F238E27FC236}">
                        <a16:creationId xmlns:a16="http://schemas.microsoft.com/office/drawing/2014/main" id="{6DB6C65C-96C6-44C1-95F3-5D3F656CD7AF}"/>
                      </a:ext>
                    </a:extLst>
                  </p:cNvPr>
                  <p:cNvCxnSpPr/>
                  <p:nvPr/>
                </p:nvCxnSpPr>
                <p:spPr>
                  <a:xfrm>
                    <a:off x="11914926" y="3063932"/>
                    <a:ext cx="0" cy="220669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A5037999-B0D1-43EF-853A-A4AA114786B0}"/>
                  </a:ext>
                </a:extLst>
              </p:cNvPr>
              <p:cNvSpPr txBox="1"/>
              <p:nvPr/>
            </p:nvSpPr>
            <p:spPr>
              <a:xfrm>
                <a:off x="6486585" y="2520733"/>
                <a:ext cx="5388547" cy="8774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fr-FR" sz="1200" b="1" dirty="0"/>
                  <a:t>Transistor Structure Variation </a:t>
                </a:r>
                <a:r>
                  <a:rPr lang="fr-FR" sz="1200" b="1" dirty="0" err="1"/>
                  <a:t>Yield</a:t>
                </a:r>
                <a:endParaRPr lang="fr-FR" sz="1200" b="1" dirty="0"/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2AB9EDE-E3C6-4EB1-88BE-EE4A802864B5}"/>
                  </a:ext>
                </a:extLst>
              </p:cNvPr>
              <p:cNvGrpSpPr/>
              <p:nvPr/>
            </p:nvGrpSpPr>
            <p:grpSpPr>
              <a:xfrm>
                <a:off x="5591175" y="4274011"/>
                <a:ext cx="580862" cy="707446"/>
                <a:chOff x="5051697" y="3710091"/>
                <a:chExt cx="1120340" cy="707446"/>
              </a:xfrm>
            </p:grpSpPr>
            <p:sp>
              <p:nvSpPr>
                <p:cNvPr id="66" name="Flèche : droite 65">
                  <a:extLst>
                    <a:ext uri="{FF2B5EF4-FFF2-40B4-BE49-F238E27FC236}">
                      <a16:creationId xmlns:a16="http://schemas.microsoft.com/office/drawing/2014/main" id="{26E876BF-A6E6-422C-8C22-1CEFA47444DD}"/>
                    </a:ext>
                  </a:extLst>
                </p:cNvPr>
                <p:cNvSpPr/>
                <p:nvPr/>
              </p:nvSpPr>
              <p:spPr>
                <a:xfrm>
                  <a:off x="5071184" y="3763702"/>
                  <a:ext cx="1100853" cy="653835"/>
                </a:xfrm>
                <a:prstGeom prst="rightArrow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" name="Flèche : droite 1">
                  <a:extLst>
                    <a:ext uri="{FF2B5EF4-FFF2-40B4-BE49-F238E27FC236}">
                      <a16:creationId xmlns:a16="http://schemas.microsoft.com/office/drawing/2014/main" id="{CA51EE5B-3BDB-4A1A-B054-D659D821C133}"/>
                    </a:ext>
                  </a:extLst>
                </p:cNvPr>
                <p:cNvSpPr/>
                <p:nvPr/>
              </p:nvSpPr>
              <p:spPr>
                <a:xfrm>
                  <a:off x="5051697" y="3710091"/>
                  <a:ext cx="1100853" cy="653835"/>
                </a:xfrm>
                <a:prstGeom prst="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E9243175-84D6-48C4-BDB4-4C01B3DB1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0" t="4364" r="27141" b="73709"/>
            <a:stretch/>
          </p:blipFill>
          <p:spPr>
            <a:xfrm>
              <a:off x="1852246" y="4223150"/>
              <a:ext cx="2585872" cy="2327711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937D5F4-4961-4A60-B3C5-10786B64B6AE}"/>
                </a:ext>
              </a:extLst>
            </p:cNvPr>
            <p:cNvSpPr txBox="1"/>
            <p:nvPr/>
          </p:nvSpPr>
          <p:spPr>
            <a:xfrm>
              <a:off x="919478" y="3468076"/>
              <a:ext cx="7951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6C747F"/>
                  </a:solidFill>
                  <a:effectLst/>
                </a:rPr>
                <a:t>Yield optimization by testing multiple process techniques :</a:t>
              </a:r>
              <a:endParaRPr lang="en-US" dirty="0">
                <a:solidFill>
                  <a:srgbClr val="6C747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6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4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 err="1">
                <a:solidFill>
                  <a:srgbClr val="6C747F"/>
                </a:solidFill>
              </a:rPr>
              <a:t>Lab</a:t>
            </a:r>
            <a:r>
              <a:rPr lang="fr-FR" sz="3600" b="1" i="1" dirty="0">
                <a:solidFill>
                  <a:srgbClr val="6C747F"/>
                </a:solidFill>
              </a:rPr>
              <a:t> </a:t>
            </a:r>
            <a:r>
              <a:rPr lang="fr-FR" sz="3600" b="1" i="1" dirty="0" err="1">
                <a:solidFill>
                  <a:srgbClr val="6C747F"/>
                </a:solidFill>
              </a:rPr>
              <a:t>Experience</a:t>
            </a:r>
            <a:r>
              <a:rPr lang="fr-FR" sz="3600" b="1" i="1" dirty="0">
                <a:solidFill>
                  <a:srgbClr val="6C747F"/>
                </a:solidFill>
              </a:rPr>
              <a:t> @CEAxISCT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4D5BCD5-3E02-4CA4-BC06-81F5E21AEE9B}"/>
              </a:ext>
            </a:extLst>
          </p:cNvPr>
          <p:cNvGrpSpPr/>
          <p:nvPr/>
        </p:nvGrpSpPr>
        <p:grpSpPr>
          <a:xfrm>
            <a:off x="-677008" y="988705"/>
            <a:ext cx="5058508" cy="2074657"/>
            <a:chOff x="-677008" y="988705"/>
            <a:chExt cx="5058508" cy="2074657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A1AE3BC-8B70-4832-ABD7-6721A13C50F5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505850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59DCF7C9-D82B-410B-92D2-08EF79A8881B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84B1851-5A65-4996-9239-68F944A5866B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1F4C541-8988-48A8-AEAD-E087D53C9EE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4545095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B0D777B-1F37-47D1-94C2-281026E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732" y="-3598"/>
            <a:ext cx="1943268" cy="54868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D3C8F89-BD45-43ED-9B7E-DC91B9691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4" y="6006882"/>
            <a:ext cx="1074131" cy="53203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1027AF0-BE40-438F-94A3-22841B143250}"/>
              </a:ext>
            </a:extLst>
          </p:cNvPr>
          <p:cNvGrpSpPr/>
          <p:nvPr/>
        </p:nvGrpSpPr>
        <p:grpSpPr>
          <a:xfrm>
            <a:off x="1443037" y="1343025"/>
            <a:ext cx="9339263" cy="2208757"/>
            <a:chOff x="1443037" y="1343025"/>
            <a:chExt cx="9339263" cy="2208757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FE23967-C221-4D76-830A-1EC4551DBA7C}"/>
                </a:ext>
              </a:extLst>
            </p:cNvPr>
            <p:cNvSpPr/>
            <p:nvPr/>
          </p:nvSpPr>
          <p:spPr>
            <a:xfrm>
              <a:off x="1443037" y="1343025"/>
              <a:ext cx="9339263" cy="2208756"/>
            </a:xfrm>
            <a:prstGeom prst="roundRect">
              <a:avLst>
                <a:gd name="adj" fmla="val 890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4DEC86F7-E849-471A-9604-033C808A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3034" y="1537257"/>
              <a:ext cx="2818389" cy="1544359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36C3DA3-38BB-4DB0-808A-F12B72B8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1423" y="1537256"/>
              <a:ext cx="2792155" cy="1544359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6234BEEB-1F02-44DE-AE4E-5850078D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559" y="3081615"/>
              <a:ext cx="881562" cy="470167"/>
            </a:xfrm>
            <a:prstGeom prst="rect">
              <a:avLst/>
            </a:prstGeom>
          </p:spPr>
        </p:pic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DDE852DE-D21B-4521-B653-892C33F8C3DC}"/>
                </a:ext>
              </a:extLst>
            </p:cNvPr>
            <p:cNvSpPr txBox="1"/>
            <p:nvPr/>
          </p:nvSpPr>
          <p:spPr>
            <a:xfrm>
              <a:off x="7498359" y="3134741"/>
              <a:ext cx="2516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dirty="0">
                  <a:solidFill>
                    <a:srgbClr val="6C747F"/>
                  </a:solidFill>
                  <a:latin typeface="DM Sans"/>
                </a:rPr>
                <a:t>Circuit Designed @</a:t>
              </a:r>
              <a:endParaRPr lang="fr-FR" sz="1800" b="1" i="1" dirty="0">
                <a:solidFill>
                  <a:srgbClr val="6C747F"/>
                </a:solidFill>
              </a:endParaRPr>
            </a:p>
          </p:txBody>
        </p:sp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ED20F3FB-5573-40D5-8FB1-BAE80C751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13674" r="44666" b="41520"/>
            <a:stretch/>
          </p:blipFill>
          <p:spPr>
            <a:xfrm>
              <a:off x="2003293" y="1537256"/>
              <a:ext cx="2561251" cy="152610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E1F1296-B6A7-4AD2-B749-E42DF3D9DC6D}"/>
                </a:ext>
              </a:extLst>
            </p:cNvPr>
            <p:cNvSpPr txBox="1"/>
            <p:nvPr/>
          </p:nvSpPr>
          <p:spPr>
            <a:xfrm>
              <a:off x="1557339" y="3134741"/>
              <a:ext cx="373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1" dirty="0">
                  <a:solidFill>
                    <a:srgbClr val="6C747F"/>
                  </a:solidFill>
                </a:rPr>
                <a:t>Correct </a:t>
              </a:r>
              <a:r>
                <a:rPr lang="fr-FR" b="1" i="1" dirty="0" err="1">
                  <a:solidFill>
                    <a:srgbClr val="6C747F"/>
                  </a:solidFill>
                </a:rPr>
                <a:t>behavior</a:t>
              </a:r>
              <a:r>
                <a:rPr lang="fr-FR" b="1" i="1" dirty="0">
                  <a:solidFill>
                    <a:srgbClr val="6C747F"/>
                  </a:solidFill>
                </a:rPr>
                <a:t> at 4K in </a:t>
              </a:r>
              <a:r>
                <a:rPr lang="fr-FR" b="1" i="1" dirty="0" err="1">
                  <a:solidFill>
                    <a:srgbClr val="6C747F"/>
                  </a:solidFill>
                </a:rPr>
                <a:t>Dipstick</a:t>
              </a:r>
              <a:r>
                <a:rPr lang="fr-FR" b="1" i="1" dirty="0">
                  <a:solidFill>
                    <a:srgbClr val="6C747F"/>
                  </a:solidFill>
                </a:rPr>
                <a:t> :D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17B4CAE-2891-4E29-9668-0A3505D68492}"/>
              </a:ext>
            </a:extLst>
          </p:cNvPr>
          <p:cNvGrpSpPr/>
          <p:nvPr/>
        </p:nvGrpSpPr>
        <p:grpSpPr>
          <a:xfrm>
            <a:off x="1443037" y="3679447"/>
            <a:ext cx="9339263" cy="2629193"/>
            <a:chOff x="1443037" y="3679447"/>
            <a:chExt cx="9339263" cy="2629193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BE4D45D8-C3FA-4C1D-A63F-5E17B0673B9A}"/>
                </a:ext>
              </a:extLst>
            </p:cNvPr>
            <p:cNvSpPr/>
            <p:nvPr/>
          </p:nvSpPr>
          <p:spPr>
            <a:xfrm>
              <a:off x="1443037" y="3679447"/>
              <a:ext cx="9339263" cy="2629193"/>
            </a:xfrm>
            <a:prstGeom prst="roundRect">
              <a:avLst>
                <a:gd name="adj" fmla="val 709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E5C577EA-CDAF-47EB-84F9-C3851CC5446D}"/>
                </a:ext>
              </a:extLst>
            </p:cNvPr>
            <p:cNvSpPr txBox="1"/>
            <p:nvPr/>
          </p:nvSpPr>
          <p:spPr>
            <a:xfrm>
              <a:off x="1557339" y="3842247"/>
              <a:ext cx="510945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fr-FR" b="1" i="0" dirty="0">
                  <a:solidFill>
                    <a:srgbClr val="6C747F"/>
                  </a:solidFill>
                  <a:effectLst/>
                  <a:latin typeface="DM Sans"/>
                </a:rPr>
                <a:t>Final Project: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 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Multiplexing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and Amplification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board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(50 I/Os) for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Measure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CryoProber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to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enhance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Qubits/Quantum Dots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Measurement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.</a:t>
              </a:r>
            </a:p>
            <a:p>
              <a:pPr algn="l"/>
              <a:endParaRPr lang="fr-FR" i="0" dirty="0">
                <a:solidFill>
                  <a:srgbClr val="6C747F"/>
                </a:solidFill>
                <a:effectLst/>
                <a:latin typeface="DM Sans"/>
              </a:endParaRP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190C7C25-7CF4-47FF-AE59-4DB661BB6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37" b="14715"/>
            <a:stretch/>
          </p:blipFill>
          <p:spPr>
            <a:xfrm>
              <a:off x="6666793" y="3844468"/>
              <a:ext cx="3967868" cy="2231926"/>
            </a:xfrm>
            <a:prstGeom prst="rect">
              <a:avLst/>
            </a:prstGeom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AA0DA522-1EAB-484E-9C2A-DF6F2BF692ED}"/>
                </a:ext>
              </a:extLst>
            </p:cNvPr>
            <p:cNvSpPr txBox="1"/>
            <p:nvPr/>
          </p:nvSpPr>
          <p:spPr>
            <a:xfrm>
              <a:off x="1576389" y="4806553"/>
              <a:ext cx="64627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fr-FR" b="1" i="0" dirty="0" err="1">
                  <a:solidFill>
                    <a:srgbClr val="6C747F"/>
                  </a:solidFill>
                  <a:effectLst/>
                  <a:latin typeface="DM Sans"/>
                </a:rPr>
                <a:t>Technical</a:t>
              </a:r>
              <a:r>
                <a:rPr lang="fr-FR" b="1" i="0" dirty="0">
                  <a:solidFill>
                    <a:srgbClr val="6C747F"/>
                  </a:solidFill>
                  <a:effectLst/>
                  <a:latin typeface="DM Sans"/>
                </a:rPr>
                <a:t> </a:t>
              </a:r>
              <a:r>
                <a:rPr lang="fr-FR" b="1" i="0" dirty="0" err="1">
                  <a:solidFill>
                    <a:srgbClr val="6C747F"/>
                  </a:solidFill>
                  <a:effectLst/>
                  <a:latin typeface="DM Sans"/>
                </a:rPr>
                <a:t>Constraints</a:t>
              </a:r>
              <a:r>
                <a:rPr lang="fr-FR" b="1" i="0" dirty="0">
                  <a:solidFill>
                    <a:srgbClr val="6C747F"/>
                  </a:solidFill>
                  <a:effectLst/>
                  <a:latin typeface="DM Sans"/>
                </a:rPr>
                <a:t>: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Strict thermal budget management (4 Kelvin stage).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Low-noise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Cryogenic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I/V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converter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design.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Signal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integrity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within</a:t>
              </a:r>
              <a:r>
                <a:rPr lang="fr-FR" i="0" dirty="0">
                  <a:solidFill>
                    <a:srgbClr val="6C747F"/>
                  </a:solidFill>
                  <a:effectLst/>
                  <a:latin typeface="DM Sans"/>
                </a:rPr>
                <a:t> a dilution </a:t>
              </a:r>
              <a:r>
                <a:rPr lang="fr-FR" i="0" dirty="0" err="1">
                  <a:solidFill>
                    <a:srgbClr val="6C747F"/>
                  </a:solidFill>
                  <a:effectLst/>
                  <a:latin typeface="DM Sans"/>
                </a:rPr>
                <a:t>refrigerator</a:t>
              </a:r>
              <a:endParaRPr lang="fr-FR" i="0" dirty="0">
                <a:solidFill>
                  <a:srgbClr val="6C747F"/>
                </a:solidFill>
                <a:effectLst/>
                <a:latin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1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 : coins arrondis 91">
            <a:extLst>
              <a:ext uri="{FF2B5EF4-FFF2-40B4-BE49-F238E27FC236}">
                <a16:creationId xmlns:a16="http://schemas.microsoft.com/office/drawing/2014/main" id="{E7E95AC3-9E2C-40D5-A0D6-EC3D14B5ED0B}"/>
              </a:ext>
            </a:extLst>
          </p:cNvPr>
          <p:cNvSpPr/>
          <p:nvPr/>
        </p:nvSpPr>
        <p:spPr>
          <a:xfrm>
            <a:off x="555639" y="1593906"/>
            <a:ext cx="4930761" cy="1591976"/>
          </a:xfrm>
          <a:prstGeom prst="roundRect">
            <a:avLst>
              <a:gd name="adj" fmla="val 51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588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>
                <a:solidFill>
                  <a:srgbClr val="6C747F"/>
                </a:solidFill>
              </a:rPr>
              <a:t>CMOS Designs </a:t>
            </a:r>
            <a:r>
              <a:rPr lang="fr-FR" sz="3600" b="1" i="1" dirty="0" err="1">
                <a:solidFill>
                  <a:srgbClr val="6C747F"/>
                </a:solidFill>
              </a:rPr>
              <a:t>experiences</a:t>
            </a:r>
            <a:endParaRPr lang="fr-FR" sz="3600" b="1" i="1" dirty="0">
              <a:solidFill>
                <a:srgbClr val="6C747F"/>
              </a:solidFill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4D5BCD5-3E02-4CA4-BC06-81F5E21AEE9B}"/>
              </a:ext>
            </a:extLst>
          </p:cNvPr>
          <p:cNvGrpSpPr/>
          <p:nvPr/>
        </p:nvGrpSpPr>
        <p:grpSpPr>
          <a:xfrm>
            <a:off x="-677008" y="988705"/>
            <a:ext cx="5926016" cy="2074657"/>
            <a:chOff x="-677008" y="988705"/>
            <a:chExt cx="5926016" cy="2074657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A1AE3BC-8B70-4832-ABD7-6721A13C50F5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5926016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59DCF7C9-D82B-410B-92D2-08EF79A8881B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84B1851-5A65-4996-9239-68F944A5866B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1F4C541-8988-48A8-AEAD-E087D53C9EE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5412603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B0D777B-1F37-47D1-94C2-281026E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732" y="-3598"/>
            <a:ext cx="1943268" cy="54868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D3C8F89-BD45-43ED-9B7E-DC91B9691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4" y="6006882"/>
            <a:ext cx="1074131" cy="53203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38ACCF0-8C72-42E3-AA72-6F5E816CFDED}"/>
              </a:ext>
            </a:extLst>
          </p:cNvPr>
          <p:cNvSpPr txBox="1"/>
          <p:nvPr/>
        </p:nvSpPr>
        <p:spPr>
          <a:xfrm>
            <a:off x="666384" y="1746462"/>
            <a:ext cx="482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C747F"/>
                </a:solidFill>
              </a:rPr>
              <a:t>Designed multiple types of CMOS structures ranging from basic current mirrors, Miller OTAs, and charge pumps to more complex structures like R2R DAC and ΣΔ ADC. (on Cadence)</a:t>
            </a:r>
            <a:endParaRPr lang="fr-FR" b="1" i="1" dirty="0">
              <a:solidFill>
                <a:srgbClr val="6C747F"/>
              </a:solidFill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3A4FF611-BF8A-4728-8FF9-BBBA3A2EA349}"/>
              </a:ext>
            </a:extLst>
          </p:cNvPr>
          <p:cNvGrpSpPr/>
          <p:nvPr/>
        </p:nvGrpSpPr>
        <p:grpSpPr>
          <a:xfrm>
            <a:off x="592354" y="3478109"/>
            <a:ext cx="5021682" cy="2836997"/>
            <a:chOff x="592354" y="3478109"/>
            <a:chExt cx="5021682" cy="2836997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5F415DA2-2E28-4142-9D21-AEB22C94C0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1"/>
            <a:stretch/>
          </p:blipFill>
          <p:spPr bwMode="auto">
            <a:xfrm>
              <a:off x="2090576" y="3478109"/>
              <a:ext cx="3523460" cy="2836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2">
              <a:extLst>
                <a:ext uri="{FF2B5EF4-FFF2-40B4-BE49-F238E27FC236}">
                  <a16:creationId xmlns:a16="http://schemas.microsoft.com/office/drawing/2014/main" id="{736CF439-1BD6-4E09-9F5C-A42C3B3DFF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60" t="36266" r="2965" b="19159"/>
            <a:stretch/>
          </p:blipFill>
          <p:spPr bwMode="auto">
            <a:xfrm>
              <a:off x="666384" y="3515242"/>
              <a:ext cx="1802657" cy="126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EB4286FF-BD6E-4F99-87F5-0C2DAAE208AF}"/>
                </a:ext>
              </a:extLst>
            </p:cNvPr>
            <p:cNvSpPr txBox="1"/>
            <p:nvPr/>
          </p:nvSpPr>
          <p:spPr>
            <a:xfrm>
              <a:off x="592354" y="4896607"/>
              <a:ext cx="29964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1" dirty="0">
                  <a:solidFill>
                    <a:srgbClr val="6C747F"/>
                  </a:solidFill>
                </a:rPr>
                <a:t>R2R DAC </a:t>
              </a:r>
            </a:p>
            <a:p>
              <a:r>
                <a:rPr lang="fr-FR" b="1" i="1" dirty="0">
                  <a:solidFill>
                    <a:srgbClr val="6C747F"/>
                  </a:solidFill>
                </a:rPr>
                <a:t>2</a:t>
              </a:r>
              <a:r>
                <a:rPr lang="fr-FR" b="1" i="1" baseline="30000" dirty="0">
                  <a:solidFill>
                    <a:srgbClr val="6C747F"/>
                  </a:solidFill>
                </a:rPr>
                <a:t>nd</a:t>
              </a:r>
              <a:r>
                <a:rPr lang="fr-FR" b="1" i="1" dirty="0">
                  <a:solidFill>
                    <a:srgbClr val="6C747F"/>
                  </a:solidFill>
                </a:rPr>
                <a:t> </a:t>
              </a:r>
              <a:r>
                <a:rPr lang="fr-FR" b="1" i="1" dirty="0" err="1">
                  <a:solidFill>
                    <a:srgbClr val="6C747F"/>
                  </a:solidFill>
                </a:rPr>
                <a:t>year</a:t>
              </a:r>
              <a:r>
                <a:rPr lang="fr-FR" b="1" i="1" dirty="0">
                  <a:solidFill>
                    <a:srgbClr val="6C747F"/>
                  </a:solidFill>
                </a:rPr>
                <a:t> </a:t>
              </a:r>
              <a:r>
                <a:rPr lang="fr-FR" b="1" i="1" dirty="0" err="1">
                  <a:solidFill>
                    <a:srgbClr val="6C747F"/>
                  </a:solidFill>
                </a:rPr>
                <a:t>project</a:t>
              </a:r>
              <a:r>
                <a:rPr lang="fr-FR" b="1" i="1" dirty="0">
                  <a:solidFill>
                    <a:srgbClr val="6C747F"/>
                  </a:solidFill>
                </a:rPr>
                <a:t> </a:t>
              </a:r>
            </a:p>
            <a:p>
              <a:r>
                <a:rPr lang="fr-FR" b="1" i="1" dirty="0" err="1">
                  <a:solidFill>
                    <a:srgbClr val="6C747F"/>
                  </a:solidFill>
                </a:rPr>
                <a:t>Grps</a:t>
              </a:r>
              <a:r>
                <a:rPr lang="fr-FR" b="1" i="1" dirty="0">
                  <a:solidFill>
                    <a:srgbClr val="6C747F"/>
                  </a:solidFill>
                </a:rPr>
                <a:t> of 3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3878CF0F-066D-4EC9-983A-EA3A062E2A75}"/>
              </a:ext>
            </a:extLst>
          </p:cNvPr>
          <p:cNvGrpSpPr/>
          <p:nvPr/>
        </p:nvGrpSpPr>
        <p:grpSpPr>
          <a:xfrm>
            <a:off x="5641446" y="936127"/>
            <a:ext cx="6511746" cy="5575366"/>
            <a:chOff x="5641446" y="603341"/>
            <a:chExt cx="6511746" cy="5575366"/>
          </a:xfrm>
        </p:grpSpPr>
        <p:pic>
          <p:nvPicPr>
            <p:cNvPr id="77" name="Image 54" descr="Une image contenant diagramme, Tracé, texte, ligne&#10;&#10;Le contenu généré par l’IA peut être incorrect.">
              <a:extLst>
                <a:ext uri="{FF2B5EF4-FFF2-40B4-BE49-F238E27FC236}">
                  <a16:creationId xmlns:a16="http://schemas.microsoft.com/office/drawing/2014/main" id="{43C1CD05-10F4-4541-857C-1B777683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1446" y="867353"/>
              <a:ext cx="6408698" cy="3524787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80" name="Groupe 15">
              <a:extLst>
                <a:ext uri="{FF2B5EF4-FFF2-40B4-BE49-F238E27FC236}">
                  <a16:creationId xmlns:a16="http://schemas.microsoft.com/office/drawing/2014/main" id="{112DA4E0-BCEC-4BE9-9F9D-0DB984F8A7E1}"/>
                </a:ext>
              </a:extLst>
            </p:cNvPr>
            <p:cNvGrpSpPr/>
            <p:nvPr/>
          </p:nvGrpSpPr>
          <p:grpSpPr>
            <a:xfrm>
              <a:off x="6200246" y="4273233"/>
              <a:ext cx="5248715" cy="1905474"/>
              <a:chOff x="7726844" y="1614647"/>
              <a:chExt cx="4284933" cy="1555586"/>
            </a:xfrm>
          </p:grpSpPr>
          <p:pic>
            <p:nvPicPr>
              <p:cNvPr id="81" name="Image 16" descr="Une image contenant texte, écriture manuscrite, diagramme, Police&#10;&#10;Le contenu généré par l’IA peut être incorrect.">
                <a:extLst>
                  <a:ext uri="{FF2B5EF4-FFF2-40B4-BE49-F238E27FC236}">
                    <a16:creationId xmlns:a16="http://schemas.microsoft.com/office/drawing/2014/main" id="{A1BE6B46-EC44-40DD-818A-63EFF060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458" t="13837" r="3516" b="13718"/>
              <a:stretch>
                <a:fillRect/>
              </a:stretch>
            </p:blipFill>
            <p:spPr>
              <a:xfrm>
                <a:off x="7783290" y="1614647"/>
                <a:ext cx="4228487" cy="155558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82" name="Rectangle 17">
                <a:extLst>
                  <a:ext uri="{FF2B5EF4-FFF2-40B4-BE49-F238E27FC236}">
                    <a16:creationId xmlns:a16="http://schemas.microsoft.com/office/drawing/2014/main" id="{9536C6FE-738D-4E8C-8EE6-45C199B99CD8}"/>
                  </a:ext>
                </a:extLst>
              </p:cNvPr>
              <p:cNvSpPr/>
              <p:nvPr/>
            </p:nvSpPr>
            <p:spPr>
              <a:xfrm>
                <a:off x="7726844" y="2545278"/>
                <a:ext cx="1775892" cy="624955"/>
              </a:xfrm>
              <a:prstGeom prst="rect">
                <a:avLst/>
              </a:pr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Tenorite "/>
                </a:endParaRPr>
              </a:p>
            </p:txBody>
          </p:sp>
        </p:grpSp>
        <p:sp>
          <p:nvSpPr>
            <p:cNvPr id="87" name="ZoneTexte 44">
              <a:extLst>
                <a:ext uri="{FF2B5EF4-FFF2-40B4-BE49-F238E27FC236}">
                  <a16:creationId xmlns:a16="http://schemas.microsoft.com/office/drawing/2014/main" id="{5042F327-A4A9-43CB-B43A-DD45697E8DDE}"/>
                </a:ext>
              </a:extLst>
            </p:cNvPr>
            <p:cNvSpPr txBox="1"/>
            <p:nvPr/>
          </p:nvSpPr>
          <p:spPr>
            <a:xfrm rot="16200004">
              <a:off x="8813765" y="2959728"/>
              <a:ext cx="1667737" cy="70788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800" b="1" i="0" u="none" strike="noStrike" kern="1200" cap="none" spc="0" baseline="0" dirty="0">
                  <a:solidFill>
                    <a:srgbClr val="000000"/>
                  </a:solidFill>
                  <a:uFillTx/>
                  <a:latin typeface="Tenorite "/>
                </a:rPr>
                <a:t>Idéale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800" b="1" i="0" u="none" strike="noStrike" kern="1200" cap="none" spc="0" baseline="0" dirty="0">
                  <a:solidFill>
                    <a:srgbClr val="000000"/>
                  </a:solidFill>
                  <a:uFillTx/>
                  <a:latin typeface="Tenorite "/>
                </a:rPr>
                <a:t>Full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800" b="1" i="0" u="none" strike="noStrike" kern="1200" cap="none" spc="0" baseline="0" dirty="0">
                  <a:solidFill>
                    <a:srgbClr val="000000"/>
                  </a:solidFill>
                  <a:uFillTx/>
                  <a:latin typeface="Tenorite "/>
                </a:rPr>
                <a:t>OTA 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800" b="1" i="0" u="none" strike="noStrike" kern="1200" cap="none" spc="0" baseline="0" dirty="0">
                  <a:solidFill>
                    <a:srgbClr val="000000"/>
                  </a:solidFill>
                  <a:uFillTx/>
                  <a:latin typeface="Tenorite "/>
                </a:rPr>
                <a:t>OTA – BG</a:t>
              </a:r>
            </a:p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800" b="1" i="0" u="none" strike="noStrike" kern="1200" cap="none" spc="0" baseline="0" dirty="0">
                  <a:solidFill>
                    <a:srgbClr val="000000"/>
                  </a:solidFill>
                  <a:uFillTx/>
                  <a:latin typeface="Tenorite "/>
                </a:rPr>
                <a:t>SA</a:t>
              </a:r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43F345E6-5ADA-4477-A346-EAD3E2945416}"/>
                </a:ext>
              </a:extLst>
            </p:cNvPr>
            <p:cNvSpPr txBox="1"/>
            <p:nvPr/>
          </p:nvSpPr>
          <p:spPr>
            <a:xfrm>
              <a:off x="5689164" y="603341"/>
              <a:ext cx="64640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b="1" i="1" dirty="0">
                  <a:solidFill>
                    <a:srgbClr val="6C747F"/>
                  </a:solidFill>
                </a:rPr>
                <a:t>ΣΔ</a:t>
              </a:r>
              <a:r>
                <a:rPr lang="fr-FR" b="1" i="1" dirty="0">
                  <a:solidFill>
                    <a:srgbClr val="6C747F"/>
                  </a:solidFill>
                </a:rPr>
                <a:t> ADC – Final </a:t>
              </a:r>
              <a:r>
                <a:rPr lang="fr-FR" b="1" i="1" dirty="0" err="1">
                  <a:solidFill>
                    <a:srgbClr val="6C747F"/>
                  </a:solidFill>
                </a:rPr>
                <a:t>Year</a:t>
              </a:r>
              <a:r>
                <a:rPr lang="fr-FR" b="1" i="1" dirty="0">
                  <a:solidFill>
                    <a:srgbClr val="6C747F"/>
                  </a:solidFill>
                </a:rPr>
                <a:t> </a:t>
              </a:r>
              <a:r>
                <a:rPr lang="fr-FR" b="1" i="1" dirty="0" err="1">
                  <a:solidFill>
                    <a:srgbClr val="6C747F"/>
                  </a:solidFill>
                </a:rPr>
                <a:t>project</a:t>
              </a:r>
              <a:r>
                <a:rPr lang="fr-FR" b="1" i="1" dirty="0">
                  <a:solidFill>
                    <a:srgbClr val="6C747F"/>
                  </a:solidFill>
                </a:rPr>
                <a:t> in </a:t>
              </a:r>
              <a:r>
                <a:rPr lang="fr-FR" b="1" i="1" dirty="0" err="1">
                  <a:solidFill>
                    <a:srgbClr val="6C747F"/>
                  </a:solidFill>
                </a:rPr>
                <a:t>grps</a:t>
              </a:r>
              <a:r>
                <a:rPr lang="fr-FR" b="1" i="1" dirty="0">
                  <a:solidFill>
                    <a:srgbClr val="6C747F"/>
                  </a:solidFill>
                </a:rPr>
                <a:t> of 4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5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588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>
                <a:solidFill>
                  <a:srgbClr val="6C747F"/>
                </a:solidFill>
              </a:rPr>
              <a:t>EDA &amp; IA on sky130 </a:t>
            </a:r>
            <a:r>
              <a:rPr lang="fr-FR" sz="3600" b="1" i="1" dirty="0" err="1">
                <a:solidFill>
                  <a:srgbClr val="6C747F"/>
                </a:solidFill>
              </a:rPr>
              <a:t>pdk</a:t>
            </a:r>
            <a:endParaRPr lang="fr-FR" sz="3600" b="1" i="1" dirty="0">
              <a:solidFill>
                <a:srgbClr val="6C747F"/>
              </a:solidFill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4D5BCD5-3E02-4CA4-BC06-81F5E21AEE9B}"/>
              </a:ext>
            </a:extLst>
          </p:cNvPr>
          <p:cNvGrpSpPr/>
          <p:nvPr/>
        </p:nvGrpSpPr>
        <p:grpSpPr>
          <a:xfrm>
            <a:off x="-677008" y="988705"/>
            <a:ext cx="5926016" cy="2074657"/>
            <a:chOff x="-677008" y="988705"/>
            <a:chExt cx="5926016" cy="2074657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A1AE3BC-8B70-4832-ABD7-6721A13C50F5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5926016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59DCF7C9-D82B-410B-92D2-08EF79A8881B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84B1851-5A65-4996-9239-68F944A5866B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1F4C541-8988-48A8-AEAD-E087D53C9EE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5412603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B0D777B-1F37-47D1-94C2-281026E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732" y="-3598"/>
            <a:ext cx="1943268" cy="54868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0D3C8F89-BD45-43ED-9B7E-DC91B9691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4" y="6006882"/>
            <a:ext cx="1074131" cy="5320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A80EA6-9E90-49C2-80E9-3B87636A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6" y="1477338"/>
            <a:ext cx="6504139" cy="41657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8146AB-FCB1-4F18-AC71-B1A49AE8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483" y="1243407"/>
            <a:ext cx="4130999" cy="25818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CC1136-71AB-4879-8587-619A870B8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589" y="3904041"/>
            <a:ext cx="4130999" cy="187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7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72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 err="1">
                <a:solidFill>
                  <a:srgbClr val="6C747F"/>
                </a:solidFill>
              </a:rPr>
              <a:t>Interest</a:t>
            </a:r>
            <a:r>
              <a:rPr lang="fr-FR" sz="3600" b="1" i="1" dirty="0">
                <a:solidFill>
                  <a:srgbClr val="6C747F"/>
                </a:solidFill>
              </a:rPr>
              <a:t> </a:t>
            </a:r>
            <a:r>
              <a:rPr lang="fr-FR" sz="3600" b="1" i="1" dirty="0" err="1">
                <a:solidFill>
                  <a:srgbClr val="6C747F"/>
                </a:solidFill>
              </a:rPr>
              <a:t>Computing</a:t>
            </a:r>
            <a:r>
              <a:rPr lang="fr-FR" sz="3600" b="1" i="1" dirty="0">
                <a:solidFill>
                  <a:srgbClr val="6C747F"/>
                </a:solidFill>
              </a:rPr>
              <a:t> Architecture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4D5BCD5-3E02-4CA4-BC06-81F5E21AEE9B}"/>
              </a:ext>
            </a:extLst>
          </p:cNvPr>
          <p:cNvGrpSpPr/>
          <p:nvPr/>
        </p:nvGrpSpPr>
        <p:grpSpPr>
          <a:xfrm>
            <a:off x="-677008" y="988705"/>
            <a:ext cx="6982558" cy="2074657"/>
            <a:chOff x="-677008" y="988705"/>
            <a:chExt cx="6982558" cy="2074657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A1AE3BC-8B70-4832-ABD7-6721A13C50F5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698255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59DCF7C9-D82B-410B-92D2-08EF79A8881B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84B1851-5A65-4996-9239-68F944A5866B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1F4C541-8988-48A8-AEAD-E087D53C9EE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6469145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CEDC6AF2-3BF5-4BED-A70C-069B4E05074F}"/>
              </a:ext>
            </a:extLst>
          </p:cNvPr>
          <p:cNvSpPr/>
          <p:nvPr/>
        </p:nvSpPr>
        <p:spPr>
          <a:xfrm>
            <a:off x="1093840" y="1504949"/>
            <a:ext cx="5211710" cy="4514849"/>
          </a:xfrm>
          <a:prstGeom prst="roundRect">
            <a:avLst>
              <a:gd name="adj" fmla="val 51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DA35D0-AAC8-4F46-A615-60C2CC263F44}"/>
              </a:ext>
            </a:extLst>
          </p:cNvPr>
          <p:cNvSpPr txBox="1"/>
          <p:nvPr/>
        </p:nvSpPr>
        <p:spPr>
          <a:xfrm>
            <a:off x="1293419" y="1613151"/>
            <a:ext cx="4585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1"/>
                </a:solidFill>
                <a:effectLst/>
              </a:rPr>
              <a:t>System Architecture &amp; SoC Design</a:t>
            </a:r>
          </a:p>
          <a:p>
            <a:pPr algn="l"/>
            <a:endParaRPr lang="en-US" b="1" i="0" dirty="0">
              <a:solidFill>
                <a:srgbClr val="6C747F"/>
              </a:solidFill>
              <a:effectLst/>
            </a:endParaRPr>
          </a:p>
        </p:txBody>
      </p:sp>
      <p:pic>
        <p:nvPicPr>
          <p:cNvPr id="1028" name="Picture 4" descr="RISC-V SoC Architecture">
            <a:extLst>
              <a:ext uri="{FF2B5EF4-FFF2-40B4-BE49-F238E27FC236}">
                <a16:creationId xmlns:a16="http://schemas.microsoft.com/office/drawing/2014/main" id="{CD9209A2-47AC-4364-B830-9036F8FB3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48" y="4529357"/>
            <a:ext cx="2345642" cy="13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AE1DB7F-2BDD-406E-8EFC-248EDE1EF680}"/>
              </a:ext>
            </a:extLst>
          </p:cNvPr>
          <p:cNvSpPr txBox="1"/>
          <p:nvPr/>
        </p:nvSpPr>
        <p:spPr>
          <a:xfrm>
            <a:off x="1293419" y="2124933"/>
            <a:ext cx="50121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6C747F"/>
                </a:solidFill>
                <a:effectLst/>
              </a:rPr>
              <a:t>Beyond physics, I have a strong interest in how computing systems are architected.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C747F"/>
                </a:solidFill>
                <a:effectLst/>
              </a:rPr>
              <a:t>Smart Parking Project:</a:t>
            </a:r>
            <a:r>
              <a:rPr lang="en-US" b="0" i="0" dirty="0">
                <a:solidFill>
                  <a:srgbClr val="6C747F"/>
                </a:solidFill>
                <a:effectLst/>
              </a:rPr>
              <a:t> Designed a full autonomous system.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C747F"/>
                </a:solidFill>
                <a:effectLst/>
              </a:rPr>
              <a:t>RISC-V Implementation:</a:t>
            </a:r>
            <a:r>
              <a:rPr lang="en-US" b="0" i="0" dirty="0">
                <a:solidFill>
                  <a:srgbClr val="6C747F"/>
                </a:solidFill>
                <a:effectLst/>
              </a:rPr>
              <a:t> Deployed a </a:t>
            </a:r>
            <a:r>
              <a:rPr lang="en-US" b="0" i="0" dirty="0" err="1">
                <a:solidFill>
                  <a:srgbClr val="6C747F"/>
                </a:solidFill>
                <a:effectLst/>
              </a:rPr>
              <a:t>VexRiscv</a:t>
            </a:r>
            <a:r>
              <a:rPr lang="en-US" b="0" i="0" dirty="0">
                <a:solidFill>
                  <a:srgbClr val="6C747F"/>
                </a:solidFill>
                <a:effectLst/>
              </a:rPr>
              <a:t> core on FPGA using </a:t>
            </a:r>
            <a:r>
              <a:rPr lang="en-US" b="0" i="0" dirty="0" err="1">
                <a:solidFill>
                  <a:srgbClr val="6C747F"/>
                </a:solidFill>
                <a:effectLst/>
              </a:rPr>
              <a:t>LiteX</a:t>
            </a:r>
            <a:r>
              <a:rPr lang="en-US" b="0" i="0" dirty="0">
                <a:solidFill>
                  <a:srgbClr val="6C747F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C747F"/>
                </a:solidFill>
                <a:effectLst/>
              </a:rPr>
              <a:t>Full Stack:</a:t>
            </a:r>
            <a:r>
              <a:rPr lang="en-US" b="0" i="0" dirty="0">
                <a:solidFill>
                  <a:srgbClr val="6C747F"/>
                </a:solidFill>
                <a:effectLst/>
              </a:rPr>
              <a:t> From AXI bus interconnects to Embedded Linux drivers.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EEC6F99-3285-4577-8C64-1CD312D461F6}"/>
              </a:ext>
            </a:extLst>
          </p:cNvPr>
          <p:cNvGrpSpPr/>
          <p:nvPr/>
        </p:nvGrpSpPr>
        <p:grpSpPr>
          <a:xfrm>
            <a:off x="6498981" y="1504950"/>
            <a:ext cx="4933803" cy="4514849"/>
            <a:chOff x="6498981" y="1504950"/>
            <a:chExt cx="4933803" cy="4514849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C6C2BA1-8F94-4F5E-9D7A-75A080D4F6D3}"/>
                </a:ext>
              </a:extLst>
            </p:cNvPr>
            <p:cNvSpPr/>
            <p:nvPr/>
          </p:nvSpPr>
          <p:spPr>
            <a:xfrm>
              <a:off x="6498981" y="1504950"/>
              <a:ext cx="4933803" cy="4514849"/>
            </a:xfrm>
            <a:prstGeom prst="roundRect">
              <a:avLst>
                <a:gd name="adj" fmla="val 51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 descr="Hardware implementation of memristor-based artificial neural networks |  Nature Communications">
              <a:extLst>
                <a:ext uri="{FF2B5EF4-FFF2-40B4-BE49-F238E27FC236}">
                  <a16:creationId xmlns:a16="http://schemas.microsoft.com/office/drawing/2014/main" id="{088B30F1-87D6-4D38-97F4-7B3521F21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6"/>
            <a:stretch/>
          </p:blipFill>
          <p:spPr bwMode="auto">
            <a:xfrm>
              <a:off x="6805911" y="3666238"/>
              <a:ext cx="4485680" cy="204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4FC605D-5895-4F53-9C39-E61D0ACDED24}"/>
                </a:ext>
              </a:extLst>
            </p:cNvPr>
            <p:cNvSpPr txBox="1"/>
            <p:nvPr/>
          </p:nvSpPr>
          <p:spPr>
            <a:xfrm>
              <a:off x="6634852" y="1607691"/>
              <a:ext cx="33584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dirty="0">
                  <a:solidFill>
                    <a:schemeClr val="accent1"/>
                  </a:solidFill>
                </a:rPr>
                <a:t>Academic Exercise 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215449C-27B1-4FFF-B91E-A40C39AB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391" y="1792987"/>
              <a:ext cx="1219200" cy="1704975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19EC247-8276-4ABF-87DD-89B86D4BCA6B}"/>
                </a:ext>
              </a:extLst>
            </p:cNvPr>
            <p:cNvSpPr txBox="1"/>
            <p:nvPr/>
          </p:nvSpPr>
          <p:spPr>
            <a:xfrm>
              <a:off x="6634852" y="1977023"/>
              <a:ext cx="335840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dirty="0">
                  <a:solidFill>
                    <a:srgbClr val="6C747F"/>
                  </a:solidFill>
                </a:rPr>
                <a:t>Writing (in French..) a Scientific review in an IEEE Format</a:t>
              </a:r>
            </a:p>
            <a:p>
              <a:endParaRPr lang="en-US" b="1" i="1" dirty="0">
                <a:solidFill>
                  <a:srgbClr val="6C747F"/>
                </a:solidFill>
              </a:endParaRPr>
            </a:p>
            <a:p>
              <a:r>
                <a:rPr lang="en-US" b="1" i="1" dirty="0">
                  <a:solidFill>
                    <a:srgbClr val="6C747F"/>
                  </a:solidFill>
                </a:rPr>
                <a:t>Decided to write on Neuromorphic Processors </a:t>
              </a:r>
              <a:endParaRPr lang="fr-FR" b="1" i="1" dirty="0">
                <a:solidFill>
                  <a:srgbClr val="6C747F"/>
                </a:solidFill>
              </a:endParaRPr>
            </a:p>
          </p:txBody>
        </p:sp>
      </p:grpSp>
      <p:pic>
        <p:nvPicPr>
          <p:cNvPr id="1032" name="Picture 8" descr="MQTT System Architecture">
            <a:extLst>
              <a:ext uri="{FF2B5EF4-FFF2-40B4-BE49-F238E27FC236}">
                <a16:creationId xmlns:a16="http://schemas.microsoft.com/office/drawing/2014/main" id="{E0457401-84E4-4DB2-9EDC-F2C1C138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74" y="4529357"/>
            <a:ext cx="2405126" cy="131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A3354-D6B2-4B5E-A1BE-C95ADB1E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smtClean="0"/>
              <a:t>8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B7E328-1CA7-44B7-86AE-5B80F682BCC3}"/>
              </a:ext>
            </a:extLst>
          </p:cNvPr>
          <p:cNvSpPr txBox="1"/>
          <p:nvPr/>
        </p:nvSpPr>
        <p:spPr>
          <a:xfrm>
            <a:off x="142875" y="289796"/>
            <a:ext cx="72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 err="1">
                <a:solidFill>
                  <a:srgbClr val="6C747F"/>
                </a:solidFill>
              </a:rPr>
              <a:t>Side</a:t>
            </a:r>
            <a:r>
              <a:rPr lang="fr-FR" sz="3600" b="1" i="1" dirty="0">
                <a:solidFill>
                  <a:srgbClr val="6C747F"/>
                </a:solidFill>
              </a:rPr>
              <a:t> </a:t>
            </a:r>
            <a:r>
              <a:rPr lang="fr-FR" sz="3600" b="1" i="1" dirty="0" err="1">
                <a:solidFill>
                  <a:srgbClr val="6C747F"/>
                </a:solidFill>
              </a:rPr>
              <a:t>projects</a:t>
            </a:r>
            <a:endParaRPr lang="fr-FR" sz="3600" b="1" i="1" dirty="0">
              <a:solidFill>
                <a:srgbClr val="6C747F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015E30-6790-408F-92CE-35B724E1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24" y="1164394"/>
            <a:ext cx="4193704" cy="382572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503D14E-2D89-46FC-BFD4-41365219ED27}"/>
              </a:ext>
            </a:extLst>
          </p:cNvPr>
          <p:cNvSpPr/>
          <p:nvPr/>
        </p:nvSpPr>
        <p:spPr>
          <a:xfrm>
            <a:off x="1003570" y="1555816"/>
            <a:ext cx="4930761" cy="1988118"/>
          </a:xfrm>
          <a:prstGeom prst="roundRect">
            <a:avLst>
              <a:gd name="adj" fmla="val 51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FE13FB1-8BDF-49E2-AABF-2AD0017CF629}"/>
              </a:ext>
            </a:extLst>
          </p:cNvPr>
          <p:cNvSpPr txBox="1"/>
          <p:nvPr/>
        </p:nvSpPr>
        <p:spPr>
          <a:xfrm>
            <a:off x="1114315" y="1673976"/>
            <a:ext cx="4820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C747F"/>
                </a:solidFill>
              </a:rPr>
              <a:t>Working on a CANSAT, place on a CPE Lyon Rocket project for 4 Years Students,</a:t>
            </a:r>
            <a:br>
              <a:rPr lang="en-US" b="1" i="1" dirty="0">
                <a:solidFill>
                  <a:srgbClr val="6C747F"/>
                </a:solidFill>
              </a:rPr>
            </a:br>
            <a:br>
              <a:rPr lang="en-US" b="1" i="1" dirty="0">
                <a:solidFill>
                  <a:srgbClr val="6C747F"/>
                </a:solidFill>
              </a:rPr>
            </a:br>
            <a:r>
              <a:rPr lang="en-US" b="1" i="1" dirty="0">
                <a:solidFill>
                  <a:srgbClr val="6C747F"/>
                </a:solidFill>
              </a:rPr>
              <a:t>Placed as a client for the rocket, designing the rocket experiment (4 peoples)</a:t>
            </a:r>
          </a:p>
          <a:p>
            <a:r>
              <a:rPr lang="en-US" b="1" i="1" dirty="0">
                <a:solidFill>
                  <a:schemeClr val="accent1"/>
                </a:solidFill>
              </a:rPr>
              <a:t>In charge of EE &amp; Mechanical Designs</a:t>
            </a:r>
            <a:endParaRPr lang="fr-FR" b="1" i="1" dirty="0">
              <a:solidFill>
                <a:schemeClr val="accent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B1B09D-5DAF-4E49-B8A8-730CBE6EA31F}"/>
              </a:ext>
            </a:extLst>
          </p:cNvPr>
          <p:cNvSpPr txBox="1"/>
          <p:nvPr/>
        </p:nvSpPr>
        <p:spPr>
          <a:xfrm>
            <a:off x="6510033" y="1970557"/>
            <a:ext cx="185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33cl Coke Can restriction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A30F46B-0A16-418B-8E7C-8D1C02F30AA1}"/>
              </a:ext>
            </a:extLst>
          </p:cNvPr>
          <p:cNvGrpSpPr/>
          <p:nvPr/>
        </p:nvGrpSpPr>
        <p:grpSpPr>
          <a:xfrm>
            <a:off x="9586161" y="5106793"/>
            <a:ext cx="1436293" cy="870179"/>
            <a:chOff x="10125966" y="4455049"/>
            <a:chExt cx="1905000" cy="1154145"/>
          </a:xfrm>
        </p:grpSpPr>
        <p:pic>
          <p:nvPicPr>
            <p:cNvPr id="5122" name="Picture 2" descr="Distributeur Würth Elektronik - Mouser France">
              <a:extLst>
                <a:ext uri="{FF2B5EF4-FFF2-40B4-BE49-F238E27FC236}">
                  <a16:creationId xmlns:a16="http://schemas.microsoft.com/office/drawing/2014/main" id="{E842C0AC-744D-463D-B1DD-782D4E013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966" y="4751944"/>
              <a:ext cx="190500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BC7B0C2-3F45-41E6-9AB3-B1EB247BE641}"/>
                </a:ext>
              </a:extLst>
            </p:cNvPr>
            <p:cNvSpPr txBox="1"/>
            <p:nvPr/>
          </p:nvSpPr>
          <p:spPr>
            <a:xfrm>
              <a:off x="10125966" y="4455049"/>
              <a:ext cx="1680931" cy="36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b="1" i="1" dirty="0" err="1"/>
                <a:t>Sponsored</a:t>
              </a:r>
              <a:r>
                <a:rPr lang="fr-FR" sz="1200" b="1" i="1" dirty="0"/>
                <a:t> by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172EF404-848E-4BB6-8456-624982E87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3" y="4287219"/>
            <a:ext cx="2336471" cy="16897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3EE7A45-944D-44E2-B18C-A32E5A2C4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718" y="3624033"/>
            <a:ext cx="4124977" cy="2613899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15C18E41-A80C-4D29-BC44-42E6B61E4141}"/>
              </a:ext>
            </a:extLst>
          </p:cNvPr>
          <p:cNvGrpSpPr/>
          <p:nvPr/>
        </p:nvGrpSpPr>
        <p:grpSpPr>
          <a:xfrm>
            <a:off x="-677008" y="988705"/>
            <a:ext cx="4024027" cy="2074657"/>
            <a:chOff x="-677008" y="988705"/>
            <a:chExt cx="4024027" cy="2074657"/>
          </a:xfrm>
        </p:grpSpPr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1D456B94-7B37-4A64-96A4-E83E13B6004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-677008" y="1009219"/>
              <a:ext cx="4023215" cy="4804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37009569-6F8B-4BD8-B523-96554DB64FFC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A177D1BF-58BE-47D3-94BB-846318A43151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4497D5C1-34C1-4797-BB31-74A534C327E3}"/>
                </a:ext>
              </a:extLst>
            </p:cNvPr>
            <p:cNvCxnSpPr>
              <a:cxnSpLocks/>
            </p:cNvCxnSpPr>
            <p:nvPr/>
          </p:nvCxnSpPr>
          <p:spPr>
            <a:xfrm>
              <a:off x="-124683" y="988705"/>
              <a:ext cx="3471702" cy="6268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12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E966B21-08AC-4FCC-AF59-47456EB04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29" y="3815862"/>
            <a:ext cx="1648558" cy="21980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959982-C697-44CD-BDDC-908CF1E71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76" y="3815861"/>
            <a:ext cx="1648558" cy="21980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932283-D876-4776-A558-36FA0975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24" y="1617777"/>
            <a:ext cx="1648559" cy="219807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1176F32-4087-4682-832F-E0C75B42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60" y="3815861"/>
            <a:ext cx="2930772" cy="21980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7E5AF1-39EE-4ACC-A930-E2A22F826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62" y="1617776"/>
            <a:ext cx="2930772" cy="219807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DF64FC2-340A-4A47-85E9-CD055A4FF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86" y="1617778"/>
            <a:ext cx="2930771" cy="219807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60BD389-3355-43CA-A4CC-93A54EB8E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42" y="2502511"/>
            <a:ext cx="1751132" cy="131334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97CD6B9-F1A2-4A65-B8D8-F1FF2D0E9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89" y="3815860"/>
            <a:ext cx="2930772" cy="219807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80EB667-43A1-4CBF-BEE3-FBBB55BB03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39" y="1617772"/>
            <a:ext cx="1236423" cy="219808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0D82670-9FB5-4E65-AFD7-454BD64CA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4" y="3815855"/>
            <a:ext cx="2322455" cy="1741841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67844668-143B-46AE-B359-A7F59280CB09}"/>
              </a:ext>
            </a:extLst>
          </p:cNvPr>
          <p:cNvSpPr/>
          <p:nvPr/>
        </p:nvSpPr>
        <p:spPr>
          <a:xfrm>
            <a:off x="889430" y="1089211"/>
            <a:ext cx="11738213" cy="5932662"/>
          </a:xfrm>
          <a:custGeom>
            <a:avLst/>
            <a:gdLst>
              <a:gd name="connsiteX0" fmla="*/ 3782 w 11095453"/>
              <a:gd name="connsiteY0" fmla="*/ 4774651 h 5818181"/>
              <a:gd name="connsiteX1" fmla="*/ 856636 w 11095453"/>
              <a:gd name="connsiteY1" fmla="*/ 4493297 h 5818181"/>
              <a:gd name="connsiteX2" fmla="*/ 2201859 w 11095453"/>
              <a:gd name="connsiteY2" fmla="*/ 5187889 h 5818181"/>
              <a:gd name="connsiteX3" fmla="*/ 4162543 w 11095453"/>
              <a:gd name="connsiteY3" fmla="*/ 5047212 h 5818181"/>
              <a:gd name="connsiteX4" fmla="*/ 6624389 w 11095453"/>
              <a:gd name="connsiteY4" fmla="*/ 4607597 h 5818181"/>
              <a:gd name="connsiteX5" fmla="*/ 8980728 w 11095453"/>
              <a:gd name="connsiteY5" fmla="*/ 4818612 h 5818181"/>
              <a:gd name="connsiteX6" fmla="*/ 10185274 w 11095453"/>
              <a:gd name="connsiteY6" fmla="*/ 4572428 h 5818181"/>
              <a:gd name="connsiteX7" fmla="*/ 10484212 w 11095453"/>
              <a:gd name="connsiteY7" fmla="*/ 3482182 h 5818181"/>
              <a:gd name="connsiteX8" fmla="*/ 10141312 w 11095453"/>
              <a:gd name="connsiteY8" fmla="*/ 853282 h 5818181"/>
              <a:gd name="connsiteX9" fmla="*/ 9508266 w 11095453"/>
              <a:gd name="connsiteY9" fmla="*/ 404874 h 5818181"/>
              <a:gd name="connsiteX10" fmla="*/ 9763243 w 11095453"/>
              <a:gd name="connsiteY10" fmla="*/ 61974 h 5818181"/>
              <a:gd name="connsiteX11" fmla="*/ 10862282 w 11095453"/>
              <a:gd name="connsiteY11" fmla="*/ 1732512 h 5818181"/>
              <a:gd name="connsiteX12" fmla="*/ 10783151 w 11095453"/>
              <a:gd name="connsiteY12" fmla="*/ 4809820 h 5818181"/>
              <a:gd name="connsiteX13" fmla="*/ 7609128 w 11095453"/>
              <a:gd name="connsiteY13" fmla="*/ 5724220 h 5818181"/>
              <a:gd name="connsiteX14" fmla="*/ 1181951 w 11095453"/>
              <a:gd name="connsiteY14" fmla="*/ 5680259 h 5818181"/>
              <a:gd name="connsiteX15" fmla="*/ 3782 w 11095453"/>
              <a:gd name="connsiteY15" fmla="*/ 4774651 h 5818181"/>
              <a:gd name="connsiteX0" fmla="*/ 3782 w 11095453"/>
              <a:gd name="connsiteY0" fmla="*/ 4774651 h 5818181"/>
              <a:gd name="connsiteX1" fmla="*/ 856636 w 11095453"/>
              <a:gd name="connsiteY1" fmla="*/ 4493297 h 5818181"/>
              <a:gd name="connsiteX2" fmla="*/ 2201859 w 11095453"/>
              <a:gd name="connsiteY2" fmla="*/ 5187889 h 5818181"/>
              <a:gd name="connsiteX3" fmla="*/ 4162543 w 11095453"/>
              <a:gd name="connsiteY3" fmla="*/ 5047212 h 5818181"/>
              <a:gd name="connsiteX4" fmla="*/ 6624389 w 11095453"/>
              <a:gd name="connsiteY4" fmla="*/ 4607597 h 5818181"/>
              <a:gd name="connsiteX5" fmla="*/ 9130197 w 11095453"/>
              <a:gd name="connsiteY5" fmla="*/ 4897743 h 5818181"/>
              <a:gd name="connsiteX6" fmla="*/ 10185274 w 11095453"/>
              <a:gd name="connsiteY6" fmla="*/ 4572428 h 5818181"/>
              <a:gd name="connsiteX7" fmla="*/ 10484212 w 11095453"/>
              <a:gd name="connsiteY7" fmla="*/ 3482182 h 5818181"/>
              <a:gd name="connsiteX8" fmla="*/ 10141312 w 11095453"/>
              <a:gd name="connsiteY8" fmla="*/ 853282 h 5818181"/>
              <a:gd name="connsiteX9" fmla="*/ 9508266 w 11095453"/>
              <a:gd name="connsiteY9" fmla="*/ 404874 h 5818181"/>
              <a:gd name="connsiteX10" fmla="*/ 9763243 w 11095453"/>
              <a:gd name="connsiteY10" fmla="*/ 61974 h 5818181"/>
              <a:gd name="connsiteX11" fmla="*/ 10862282 w 11095453"/>
              <a:gd name="connsiteY11" fmla="*/ 1732512 h 5818181"/>
              <a:gd name="connsiteX12" fmla="*/ 10783151 w 11095453"/>
              <a:gd name="connsiteY12" fmla="*/ 4809820 h 5818181"/>
              <a:gd name="connsiteX13" fmla="*/ 7609128 w 11095453"/>
              <a:gd name="connsiteY13" fmla="*/ 5724220 h 5818181"/>
              <a:gd name="connsiteX14" fmla="*/ 1181951 w 11095453"/>
              <a:gd name="connsiteY14" fmla="*/ 5680259 h 5818181"/>
              <a:gd name="connsiteX15" fmla="*/ 3782 w 11095453"/>
              <a:gd name="connsiteY15" fmla="*/ 4774651 h 5818181"/>
              <a:gd name="connsiteX0" fmla="*/ 3782 w 11095453"/>
              <a:gd name="connsiteY0" fmla="*/ 4774651 h 5818181"/>
              <a:gd name="connsiteX1" fmla="*/ 856636 w 11095453"/>
              <a:gd name="connsiteY1" fmla="*/ 4493297 h 5818181"/>
              <a:gd name="connsiteX2" fmla="*/ 2201859 w 11095453"/>
              <a:gd name="connsiteY2" fmla="*/ 5187889 h 5818181"/>
              <a:gd name="connsiteX3" fmla="*/ 4162543 w 11095453"/>
              <a:gd name="connsiteY3" fmla="*/ 5047212 h 5818181"/>
              <a:gd name="connsiteX4" fmla="*/ 5208828 w 11095453"/>
              <a:gd name="connsiteY4" fmla="*/ 4757067 h 5818181"/>
              <a:gd name="connsiteX5" fmla="*/ 9130197 w 11095453"/>
              <a:gd name="connsiteY5" fmla="*/ 4897743 h 5818181"/>
              <a:gd name="connsiteX6" fmla="*/ 10185274 w 11095453"/>
              <a:gd name="connsiteY6" fmla="*/ 4572428 h 5818181"/>
              <a:gd name="connsiteX7" fmla="*/ 10484212 w 11095453"/>
              <a:gd name="connsiteY7" fmla="*/ 3482182 h 5818181"/>
              <a:gd name="connsiteX8" fmla="*/ 10141312 w 11095453"/>
              <a:gd name="connsiteY8" fmla="*/ 853282 h 5818181"/>
              <a:gd name="connsiteX9" fmla="*/ 9508266 w 11095453"/>
              <a:gd name="connsiteY9" fmla="*/ 404874 h 5818181"/>
              <a:gd name="connsiteX10" fmla="*/ 9763243 w 11095453"/>
              <a:gd name="connsiteY10" fmla="*/ 61974 h 5818181"/>
              <a:gd name="connsiteX11" fmla="*/ 10862282 w 11095453"/>
              <a:gd name="connsiteY11" fmla="*/ 1732512 h 5818181"/>
              <a:gd name="connsiteX12" fmla="*/ 10783151 w 11095453"/>
              <a:gd name="connsiteY12" fmla="*/ 4809820 h 5818181"/>
              <a:gd name="connsiteX13" fmla="*/ 7609128 w 11095453"/>
              <a:gd name="connsiteY13" fmla="*/ 5724220 h 5818181"/>
              <a:gd name="connsiteX14" fmla="*/ 1181951 w 11095453"/>
              <a:gd name="connsiteY14" fmla="*/ 5680259 h 5818181"/>
              <a:gd name="connsiteX15" fmla="*/ 3782 w 11095453"/>
              <a:gd name="connsiteY15" fmla="*/ 4774651 h 5818181"/>
              <a:gd name="connsiteX0" fmla="*/ 3782 w 11095453"/>
              <a:gd name="connsiteY0" fmla="*/ 4774651 h 5818181"/>
              <a:gd name="connsiteX1" fmla="*/ 856636 w 11095453"/>
              <a:gd name="connsiteY1" fmla="*/ 4493297 h 5818181"/>
              <a:gd name="connsiteX2" fmla="*/ 2201859 w 11095453"/>
              <a:gd name="connsiteY2" fmla="*/ 5187889 h 5818181"/>
              <a:gd name="connsiteX3" fmla="*/ 3538289 w 11095453"/>
              <a:gd name="connsiteY3" fmla="*/ 4792235 h 5818181"/>
              <a:gd name="connsiteX4" fmla="*/ 5208828 w 11095453"/>
              <a:gd name="connsiteY4" fmla="*/ 4757067 h 5818181"/>
              <a:gd name="connsiteX5" fmla="*/ 9130197 w 11095453"/>
              <a:gd name="connsiteY5" fmla="*/ 4897743 h 5818181"/>
              <a:gd name="connsiteX6" fmla="*/ 10185274 w 11095453"/>
              <a:gd name="connsiteY6" fmla="*/ 4572428 h 5818181"/>
              <a:gd name="connsiteX7" fmla="*/ 10484212 w 11095453"/>
              <a:gd name="connsiteY7" fmla="*/ 3482182 h 5818181"/>
              <a:gd name="connsiteX8" fmla="*/ 10141312 w 11095453"/>
              <a:gd name="connsiteY8" fmla="*/ 853282 h 5818181"/>
              <a:gd name="connsiteX9" fmla="*/ 9508266 w 11095453"/>
              <a:gd name="connsiteY9" fmla="*/ 404874 h 5818181"/>
              <a:gd name="connsiteX10" fmla="*/ 9763243 w 11095453"/>
              <a:gd name="connsiteY10" fmla="*/ 61974 h 5818181"/>
              <a:gd name="connsiteX11" fmla="*/ 10862282 w 11095453"/>
              <a:gd name="connsiteY11" fmla="*/ 1732512 h 5818181"/>
              <a:gd name="connsiteX12" fmla="*/ 10783151 w 11095453"/>
              <a:gd name="connsiteY12" fmla="*/ 4809820 h 5818181"/>
              <a:gd name="connsiteX13" fmla="*/ 7609128 w 11095453"/>
              <a:gd name="connsiteY13" fmla="*/ 5724220 h 5818181"/>
              <a:gd name="connsiteX14" fmla="*/ 1181951 w 11095453"/>
              <a:gd name="connsiteY14" fmla="*/ 5680259 h 5818181"/>
              <a:gd name="connsiteX15" fmla="*/ 3782 w 11095453"/>
              <a:gd name="connsiteY15" fmla="*/ 4774651 h 5818181"/>
              <a:gd name="connsiteX0" fmla="*/ 3248 w 11094919"/>
              <a:gd name="connsiteY0" fmla="*/ 4774651 h 5818181"/>
              <a:gd name="connsiteX1" fmla="*/ 856102 w 11094919"/>
              <a:gd name="connsiteY1" fmla="*/ 4493297 h 5818181"/>
              <a:gd name="connsiteX2" fmla="*/ 1612240 w 11094919"/>
              <a:gd name="connsiteY2" fmla="*/ 4774650 h 5818181"/>
              <a:gd name="connsiteX3" fmla="*/ 3537755 w 11094919"/>
              <a:gd name="connsiteY3" fmla="*/ 4792235 h 5818181"/>
              <a:gd name="connsiteX4" fmla="*/ 5208294 w 11094919"/>
              <a:gd name="connsiteY4" fmla="*/ 4757067 h 5818181"/>
              <a:gd name="connsiteX5" fmla="*/ 9129663 w 11094919"/>
              <a:gd name="connsiteY5" fmla="*/ 4897743 h 5818181"/>
              <a:gd name="connsiteX6" fmla="*/ 10184740 w 11094919"/>
              <a:gd name="connsiteY6" fmla="*/ 4572428 h 5818181"/>
              <a:gd name="connsiteX7" fmla="*/ 10483678 w 11094919"/>
              <a:gd name="connsiteY7" fmla="*/ 3482182 h 5818181"/>
              <a:gd name="connsiteX8" fmla="*/ 10140778 w 11094919"/>
              <a:gd name="connsiteY8" fmla="*/ 853282 h 5818181"/>
              <a:gd name="connsiteX9" fmla="*/ 9507732 w 11094919"/>
              <a:gd name="connsiteY9" fmla="*/ 404874 h 5818181"/>
              <a:gd name="connsiteX10" fmla="*/ 9762709 w 11094919"/>
              <a:gd name="connsiteY10" fmla="*/ 61974 h 5818181"/>
              <a:gd name="connsiteX11" fmla="*/ 10861748 w 11094919"/>
              <a:gd name="connsiteY11" fmla="*/ 1732512 h 5818181"/>
              <a:gd name="connsiteX12" fmla="*/ 10782617 w 11094919"/>
              <a:gd name="connsiteY12" fmla="*/ 4809820 h 5818181"/>
              <a:gd name="connsiteX13" fmla="*/ 7608594 w 11094919"/>
              <a:gd name="connsiteY13" fmla="*/ 5724220 h 5818181"/>
              <a:gd name="connsiteX14" fmla="*/ 1181417 w 11094919"/>
              <a:gd name="connsiteY14" fmla="*/ 5680259 h 5818181"/>
              <a:gd name="connsiteX15" fmla="*/ 3248 w 11094919"/>
              <a:gd name="connsiteY15" fmla="*/ 4774651 h 5818181"/>
              <a:gd name="connsiteX0" fmla="*/ 3675 w 11095346"/>
              <a:gd name="connsiteY0" fmla="*/ 4774651 h 5818181"/>
              <a:gd name="connsiteX1" fmla="*/ 838945 w 11095346"/>
              <a:gd name="connsiteY1" fmla="*/ 3974550 h 5818181"/>
              <a:gd name="connsiteX2" fmla="*/ 1612667 w 11095346"/>
              <a:gd name="connsiteY2" fmla="*/ 4774650 h 5818181"/>
              <a:gd name="connsiteX3" fmla="*/ 3538182 w 11095346"/>
              <a:gd name="connsiteY3" fmla="*/ 4792235 h 5818181"/>
              <a:gd name="connsiteX4" fmla="*/ 5208721 w 11095346"/>
              <a:gd name="connsiteY4" fmla="*/ 4757067 h 5818181"/>
              <a:gd name="connsiteX5" fmla="*/ 9130090 w 11095346"/>
              <a:gd name="connsiteY5" fmla="*/ 4897743 h 5818181"/>
              <a:gd name="connsiteX6" fmla="*/ 10185167 w 11095346"/>
              <a:gd name="connsiteY6" fmla="*/ 4572428 h 5818181"/>
              <a:gd name="connsiteX7" fmla="*/ 10484105 w 11095346"/>
              <a:gd name="connsiteY7" fmla="*/ 3482182 h 5818181"/>
              <a:gd name="connsiteX8" fmla="*/ 10141205 w 11095346"/>
              <a:gd name="connsiteY8" fmla="*/ 853282 h 5818181"/>
              <a:gd name="connsiteX9" fmla="*/ 9508159 w 11095346"/>
              <a:gd name="connsiteY9" fmla="*/ 404874 h 5818181"/>
              <a:gd name="connsiteX10" fmla="*/ 9763136 w 11095346"/>
              <a:gd name="connsiteY10" fmla="*/ 61974 h 5818181"/>
              <a:gd name="connsiteX11" fmla="*/ 10862175 w 11095346"/>
              <a:gd name="connsiteY11" fmla="*/ 1732512 h 5818181"/>
              <a:gd name="connsiteX12" fmla="*/ 10783044 w 11095346"/>
              <a:gd name="connsiteY12" fmla="*/ 4809820 h 5818181"/>
              <a:gd name="connsiteX13" fmla="*/ 7609021 w 11095346"/>
              <a:gd name="connsiteY13" fmla="*/ 5724220 h 5818181"/>
              <a:gd name="connsiteX14" fmla="*/ 1181844 w 11095346"/>
              <a:gd name="connsiteY14" fmla="*/ 5680259 h 5818181"/>
              <a:gd name="connsiteX15" fmla="*/ 3675 w 11095346"/>
              <a:gd name="connsiteY15" fmla="*/ 4774651 h 5818181"/>
              <a:gd name="connsiteX0" fmla="*/ 3983 w 11095654"/>
              <a:gd name="connsiteY0" fmla="*/ 4774651 h 5818181"/>
              <a:gd name="connsiteX1" fmla="*/ 839253 w 11095654"/>
              <a:gd name="connsiteY1" fmla="*/ 3974550 h 5818181"/>
              <a:gd name="connsiteX2" fmla="*/ 1612975 w 11095654"/>
              <a:gd name="connsiteY2" fmla="*/ 4774650 h 5818181"/>
              <a:gd name="connsiteX3" fmla="*/ 3538490 w 11095654"/>
              <a:gd name="connsiteY3" fmla="*/ 4792235 h 5818181"/>
              <a:gd name="connsiteX4" fmla="*/ 5209029 w 11095654"/>
              <a:gd name="connsiteY4" fmla="*/ 4757067 h 5818181"/>
              <a:gd name="connsiteX5" fmla="*/ 9130398 w 11095654"/>
              <a:gd name="connsiteY5" fmla="*/ 4897743 h 5818181"/>
              <a:gd name="connsiteX6" fmla="*/ 10185475 w 11095654"/>
              <a:gd name="connsiteY6" fmla="*/ 4572428 h 5818181"/>
              <a:gd name="connsiteX7" fmla="*/ 10484413 w 11095654"/>
              <a:gd name="connsiteY7" fmla="*/ 3482182 h 5818181"/>
              <a:gd name="connsiteX8" fmla="*/ 10141513 w 11095654"/>
              <a:gd name="connsiteY8" fmla="*/ 853282 h 5818181"/>
              <a:gd name="connsiteX9" fmla="*/ 9508467 w 11095654"/>
              <a:gd name="connsiteY9" fmla="*/ 404874 h 5818181"/>
              <a:gd name="connsiteX10" fmla="*/ 9763444 w 11095654"/>
              <a:gd name="connsiteY10" fmla="*/ 61974 h 5818181"/>
              <a:gd name="connsiteX11" fmla="*/ 10862483 w 11095654"/>
              <a:gd name="connsiteY11" fmla="*/ 1732512 h 5818181"/>
              <a:gd name="connsiteX12" fmla="*/ 10783352 w 11095654"/>
              <a:gd name="connsiteY12" fmla="*/ 4809820 h 5818181"/>
              <a:gd name="connsiteX13" fmla="*/ 7609329 w 11095654"/>
              <a:gd name="connsiteY13" fmla="*/ 5724220 h 5818181"/>
              <a:gd name="connsiteX14" fmla="*/ 1182152 w 11095654"/>
              <a:gd name="connsiteY14" fmla="*/ 5680259 h 5818181"/>
              <a:gd name="connsiteX15" fmla="*/ 3983 w 11095654"/>
              <a:gd name="connsiteY15" fmla="*/ 4774651 h 5818181"/>
              <a:gd name="connsiteX0" fmla="*/ 4039 w 11095710"/>
              <a:gd name="connsiteY0" fmla="*/ 4774651 h 5818181"/>
              <a:gd name="connsiteX1" fmla="*/ 839309 w 11095710"/>
              <a:gd name="connsiteY1" fmla="*/ 3974550 h 5818181"/>
              <a:gd name="connsiteX2" fmla="*/ 1982308 w 11095710"/>
              <a:gd name="connsiteY2" fmla="*/ 4801027 h 5818181"/>
              <a:gd name="connsiteX3" fmla="*/ 3538546 w 11095710"/>
              <a:gd name="connsiteY3" fmla="*/ 4792235 h 5818181"/>
              <a:gd name="connsiteX4" fmla="*/ 5209085 w 11095710"/>
              <a:gd name="connsiteY4" fmla="*/ 4757067 h 5818181"/>
              <a:gd name="connsiteX5" fmla="*/ 9130454 w 11095710"/>
              <a:gd name="connsiteY5" fmla="*/ 4897743 h 5818181"/>
              <a:gd name="connsiteX6" fmla="*/ 10185531 w 11095710"/>
              <a:gd name="connsiteY6" fmla="*/ 4572428 h 5818181"/>
              <a:gd name="connsiteX7" fmla="*/ 10484469 w 11095710"/>
              <a:gd name="connsiteY7" fmla="*/ 3482182 h 5818181"/>
              <a:gd name="connsiteX8" fmla="*/ 10141569 w 11095710"/>
              <a:gd name="connsiteY8" fmla="*/ 853282 h 5818181"/>
              <a:gd name="connsiteX9" fmla="*/ 9508523 w 11095710"/>
              <a:gd name="connsiteY9" fmla="*/ 404874 h 5818181"/>
              <a:gd name="connsiteX10" fmla="*/ 9763500 w 11095710"/>
              <a:gd name="connsiteY10" fmla="*/ 61974 h 5818181"/>
              <a:gd name="connsiteX11" fmla="*/ 10862539 w 11095710"/>
              <a:gd name="connsiteY11" fmla="*/ 1732512 h 5818181"/>
              <a:gd name="connsiteX12" fmla="*/ 10783408 w 11095710"/>
              <a:gd name="connsiteY12" fmla="*/ 4809820 h 5818181"/>
              <a:gd name="connsiteX13" fmla="*/ 7609385 w 11095710"/>
              <a:gd name="connsiteY13" fmla="*/ 5724220 h 5818181"/>
              <a:gd name="connsiteX14" fmla="*/ 1182208 w 11095710"/>
              <a:gd name="connsiteY14" fmla="*/ 5680259 h 5818181"/>
              <a:gd name="connsiteX15" fmla="*/ 4039 w 11095710"/>
              <a:gd name="connsiteY15" fmla="*/ 4774651 h 5818181"/>
              <a:gd name="connsiteX0" fmla="*/ 4039 w 11095710"/>
              <a:gd name="connsiteY0" fmla="*/ 4774651 h 5818181"/>
              <a:gd name="connsiteX1" fmla="*/ 839309 w 11095710"/>
              <a:gd name="connsiteY1" fmla="*/ 3974550 h 5818181"/>
              <a:gd name="connsiteX2" fmla="*/ 1982308 w 11095710"/>
              <a:gd name="connsiteY2" fmla="*/ 4801027 h 5818181"/>
              <a:gd name="connsiteX3" fmla="*/ 3538546 w 11095710"/>
              <a:gd name="connsiteY3" fmla="*/ 4792235 h 5818181"/>
              <a:gd name="connsiteX4" fmla="*/ 5209085 w 11095710"/>
              <a:gd name="connsiteY4" fmla="*/ 4757067 h 5818181"/>
              <a:gd name="connsiteX5" fmla="*/ 9130454 w 11095710"/>
              <a:gd name="connsiteY5" fmla="*/ 4897743 h 5818181"/>
              <a:gd name="connsiteX6" fmla="*/ 10185531 w 11095710"/>
              <a:gd name="connsiteY6" fmla="*/ 4572428 h 5818181"/>
              <a:gd name="connsiteX7" fmla="*/ 10484469 w 11095710"/>
              <a:gd name="connsiteY7" fmla="*/ 3482182 h 5818181"/>
              <a:gd name="connsiteX8" fmla="*/ 10141569 w 11095710"/>
              <a:gd name="connsiteY8" fmla="*/ 853282 h 5818181"/>
              <a:gd name="connsiteX9" fmla="*/ 9508523 w 11095710"/>
              <a:gd name="connsiteY9" fmla="*/ 404874 h 5818181"/>
              <a:gd name="connsiteX10" fmla="*/ 9763500 w 11095710"/>
              <a:gd name="connsiteY10" fmla="*/ 61974 h 5818181"/>
              <a:gd name="connsiteX11" fmla="*/ 10862539 w 11095710"/>
              <a:gd name="connsiteY11" fmla="*/ 1732512 h 5818181"/>
              <a:gd name="connsiteX12" fmla="*/ 10783408 w 11095710"/>
              <a:gd name="connsiteY12" fmla="*/ 4809820 h 5818181"/>
              <a:gd name="connsiteX13" fmla="*/ 7609385 w 11095710"/>
              <a:gd name="connsiteY13" fmla="*/ 5724220 h 5818181"/>
              <a:gd name="connsiteX14" fmla="*/ 1182208 w 11095710"/>
              <a:gd name="connsiteY14" fmla="*/ 5680259 h 5818181"/>
              <a:gd name="connsiteX15" fmla="*/ 4039 w 11095710"/>
              <a:gd name="connsiteY15" fmla="*/ 4774651 h 5818181"/>
              <a:gd name="connsiteX0" fmla="*/ 72785 w 11164456"/>
              <a:gd name="connsiteY0" fmla="*/ 4774651 h 5818181"/>
              <a:gd name="connsiteX1" fmla="*/ 336555 w 11164456"/>
              <a:gd name="connsiteY1" fmla="*/ 4009719 h 5818181"/>
              <a:gd name="connsiteX2" fmla="*/ 2051054 w 11164456"/>
              <a:gd name="connsiteY2" fmla="*/ 4801027 h 5818181"/>
              <a:gd name="connsiteX3" fmla="*/ 3607292 w 11164456"/>
              <a:gd name="connsiteY3" fmla="*/ 4792235 h 5818181"/>
              <a:gd name="connsiteX4" fmla="*/ 5277831 w 11164456"/>
              <a:gd name="connsiteY4" fmla="*/ 4757067 h 5818181"/>
              <a:gd name="connsiteX5" fmla="*/ 9199200 w 11164456"/>
              <a:gd name="connsiteY5" fmla="*/ 4897743 h 5818181"/>
              <a:gd name="connsiteX6" fmla="*/ 10254277 w 11164456"/>
              <a:gd name="connsiteY6" fmla="*/ 4572428 h 5818181"/>
              <a:gd name="connsiteX7" fmla="*/ 10553215 w 11164456"/>
              <a:gd name="connsiteY7" fmla="*/ 3482182 h 5818181"/>
              <a:gd name="connsiteX8" fmla="*/ 10210315 w 11164456"/>
              <a:gd name="connsiteY8" fmla="*/ 853282 h 5818181"/>
              <a:gd name="connsiteX9" fmla="*/ 9577269 w 11164456"/>
              <a:gd name="connsiteY9" fmla="*/ 404874 h 5818181"/>
              <a:gd name="connsiteX10" fmla="*/ 9832246 w 11164456"/>
              <a:gd name="connsiteY10" fmla="*/ 61974 h 5818181"/>
              <a:gd name="connsiteX11" fmla="*/ 10931285 w 11164456"/>
              <a:gd name="connsiteY11" fmla="*/ 1732512 h 5818181"/>
              <a:gd name="connsiteX12" fmla="*/ 10852154 w 11164456"/>
              <a:gd name="connsiteY12" fmla="*/ 4809820 h 5818181"/>
              <a:gd name="connsiteX13" fmla="*/ 7678131 w 11164456"/>
              <a:gd name="connsiteY13" fmla="*/ 5724220 h 5818181"/>
              <a:gd name="connsiteX14" fmla="*/ 1250954 w 11164456"/>
              <a:gd name="connsiteY14" fmla="*/ 5680259 h 5818181"/>
              <a:gd name="connsiteX15" fmla="*/ 72785 w 11164456"/>
              <a:gd name="connsiteY15" fmla="*/ 4774651 h 5818181"/>
              <a:gd name="connsiteX0" fmla="*/ 23990 w 11739915"/>
              <a:gd name="connsiteY0" fmla="*/ 4616390 h 5826547"/>
              <a:gd name="connsiteX1" fmla="*/ 912014 w 11739915"/>
              <a:gd name="connsiteY1" fmla="*/ 4009719 h 5826547"/>
              <a:gd name="connsiteX2" fmla="*/ 2626513 w 11739915"/>
              <a:gd name="connsiteY2" fmla="*/ 4801027 h 5826547"/>
              <a:gd name="connsiteX3" fmla="*/ 4182751 w 11739915"/>
              <a:gd name="connsiteY3" fmla="*/ 4792235 h 5826547"/>
              <a:gd name="connsiteX4" fmla="*/ 5853290 w 11739915"/>
              <a:gd name="connsiteY4" fmla="*/ 4757067 h 5826547"/>
              <a:gd name="connsiteX5" fmla="*/ 9774659 w 11739915"/>
              <a:gd name="connsiteY5" fmla="*/ 4897743 h 5826547"/>
              <a:gd name="connsiteX6" fmla="*/ 10829736 w 11739915"/>
              <a:gd name="connsiteY6" fmla="*/ 4572428 h 5826547"/>
              <a:gd name="connsiteX7" fmla="*/ 11128674 w 11739915"/>
              <a:gd name="connsiteY7" fmla="*/ 3482182 h 5826547"/>
              <a:gd name="connsiteX8" fmla="*/ 10785774 w 11739915"/>
              <a:gd name="connsiteY8" fmla="*/ 853282 h 5826547"/>
              <a:gd name="connsiteX9" fmla="*/ 10152728 w 11739915"/>
              <a:gd name="connsiteY9" fmla="*/ 404874 h 5826547"/>
              <a:gd name="connsiteX10" fmla="*/ 10407705 w 11739915"/>
              <a:gd name="connsiteY10" fmla="*/ 61974 h 5826547"/>
              <a:gd name="connsiteX11" fmla="*/ 11506744 w 11739915"/>
              <a:gd name="connsiteY11" fmla="*/ 1732512 h 5826547"/>
              <a:gd name="connsiteX12" fmla="*/ 11427613 w 11739915"/>
              <a:gd name="connsiteY12" fmla="*/ 4809820 h 5826547"/>
              <a:gd name="connsiteX13" fmla="*/ 8253590 w 11739915"/>
              <a:gd name="connsiteY13" fmla="*/ 5724220 h 5826547"/>
              <a:gd name="connsiteX14" fmla="*/ 1826413 w 11739915"/>
              <a:gd name="connsiteY14" fmla="*/ 5680259 h 5826547"/>
              <a:gd name="connsiteX15" fmla="*/ 23990 w 11739915"/>
              <a:gd name="connsiteY15" fmla="*/ 4616390 h 5826547"/>
              <a:gd name="connsiteX0" fmla="*/ 23990 w 11739915"/>
              <a:gd name="connsiteY0" fmla="*/ 4636655 h 5846812"/>
              <a:gd name="connsiteX1" fmla="*/ 912014 w 11739915"/>
              <a:gd name="connsiteY1" fmla="*/ 4029984 h 5846812"/>
              <a:gd name="connsiteX2" fmla="*/ 2626513 w 11739915"/>
              <a:gd name="connsiteY2" fmla="*/ 4821292 h 5846812"/>
              <a:gd name="connsiteX3" fmla="*/ 4182751 w 11739915"/>
              <a:gd name="connsiteY3" fmla="*/ 4812500 h 5846812"/>
              <a:gd name="connsiteX4" fmla="*/ 5853290 w 11739915"/>
              <a:gd name="connsiteY4" fmla="*/ 4777332 h 5846812"/>
              <a:gd name="connsiteX5" fmla="*/ 9774659 w 11739915"/>
              <a:gd name="connsiteY5" fmla="*/ 4918008 h 5846812"/>
              <a:gd name="connsiteX6" fmla="*/ 10829736 w 11739915"/>
              <a:gd name="connsiteY6" fmla="*/ 4592693 h 5846812"/>
              <a:gd name="connsiteX7" fmla="*/ 11128674 w 11739915"/>
              <a:gd name="connsiteY7" fmla="*/ 3502447 h 5846812"/>
              <a:gd name="connsiteX8" fmla="*/ 10785774 w 11739915"/>
              <a:gd name="connsiteY8" fmla="*/ 873547 h 5846812"/>
              <a:gd name="connsiteX9" fmla="*/ 9809828 w 11739915"/>
              <a:gd name="connsiteY9" fmla="*/ 319631 h 5846812"/>
              <a:gd name="connsiteX10" fmla="*/ 10407705 w 11739915"/>
              <a:gd name="connsiteY10" fmla="*/ 82239 h 5846812"/>
              <a:gd name="connsiteX11" fmla="*/ 11506744 w 11739915"/>
              <a:gd name="connsiteY11" fmla="*/ 1752777 h 5846812"/>
              <a:gd name="connsiteX12" fmla="*/ 11427613 w 11739915"/>
              <a:gd name="connsiteY12" fmla="*/ 4830085 h 5846812"/>
              <a:gd name="connsiteX13" fmla="*/ 8253590 w 11739915"/>
              <a:gd name="connsiteY13" fmla="*/ 5744485 h 5846812"/>
              <a:gd name="connsiteX14" fmla="*/ 1826413 w 11739915"/>
              <a:gd name="connsiteY14" fmla="*/ 5700524 h 5846812"/>
              <a:gd name="connsiteX15" fmla="*/ 23990 w 11739915"/>
              <a:gd name="connsiteY15" fmla="*/ 4636655 h 5846812"/>
              <a:gd name="connsiteX0" fmla="*/ 23990 w 11730308"/>
              <a:gd name="connsiteY0" fmla="*/ 4722505 h 5932662"/>
              <a:gd name="connsiteX1" fmla="*/ 912014 w 11730308"/>
              <a:gd name="connsiteY1" fmla="*/ 4115834 h 5932662"/>
              <a:gd name="connsiteX2" fmla="*/ 2626513 w 11730308"/>
              <a:gd name="connsiteY2" fmla="*/ 4907142 h 5932662"/>
              <a:gd name="connsiteX3" fmla="*/ 4182751 w 11730308"/>
              <a:gd name="connsiteY3" fmla="*/ 4898350 h 5932662"/>
              <a:gd name="connsiteX4" fmla="*/ 5853290 w 11730308"/>
              <a:gd name="connsiteY4" fmla="*/ 4863182 h 5932662"/>
              <a:gd name="connsiteX5" fmla="*/ 9774659 w 11730308"/>
              <a:gd name="connsiteY5" fmla="*/ 5003858 h 5932662"/>
              <a:gd name="connsiteX6" fmla="*/ 10829736 w 11730308"/>
              <a:gd name="connsiteY6" fmla="*/ 4678543 h 5932662"/>
              <a:gd name="connsiteX7" fmla="*/ 11128674 w 11730308"/>
              <a:gd name="connsiteY7" fmla="*/ 3588297 h 5932662"/>
              <a:gd name="connsiteX8" fmla="*/ 10785774 w 11730308"/>
              <a:gd name="connsiteY8" fmla="*/ 959397 h 5932662"/>
              <a:gd name="connsiteX9" fmla="*/ 9809828 w 11730308"/>
              <a:gd name="connsiteY9" fmla="*/ 405481 h 5932662"/>
              <a:gd name="connsiteX10" fmla="*/ 10592343 w 11730308"/>
              <a:gd name="connsiteY10" fmla="*/ 71373 h 5932662"/>
              <a:gd name="connsiteX11" fmla="*/ 11506744 w 11730308"/>
              <a:gd name="connsiteY11" fmla="*/ 1838627 h 5932662"/>
              <a:gd name="connsiteX12" fmla="*/ 11427613 w 11730308"/>
              <a:gd name="connsiteY12" fmla="*/ 4915935 h 5932662"/>
              <a:gd name="connsiteX13" fmla="*/ 8253590 w 11730308"/>
              <a:gd name="connsiteY13" fmla="*/ 5830335 h 5932662"/>
              <a:gd name="connsiteX14" fmla="*/ 1826413 w 11730308"/>
              <a:gd name="connsiteY14" fmla="*/ 5786374 h 5932662"/>
              <a:gd name="connsiteX15" fmla="*/ 23990 w 11730308"/>
              <a:gd name="connsiteY15" fmla="*/ 4722505 h 5932662"/>
              <a:gd name="connsiteX0" fmla="*/ 38682 w 11745000"/>
              <a:gd name="connsiteY0" fmla="*/ 4722505 h 5932662"/>
              <a:gd name="connsiteX1" fmla="*/ 768444 w 11745000"/>
              <a:gd name="connsiteY1" fmla="*/ 4335642 h 5932662"/>
              <a:gd name="connsiteX2" fmla="*/ 2641205 w 11745000"/>
              <a:gd name="connsiteY2" fmla="*/ 4907142 h 5932662"/>
              <a:gd name="connsiteX3" fmla="*/ 4197443 w 11745000"/>
              <a:gd name="connsiteY3" fmla="*/ 4898350 h 5932662"/>
              <a:gd name="connsiteX4" fmla="*/ 5867982 w 11745000"/>
              <a:gd name="connsiteY4" fmla="*/ 4863182 h 5932662"/>
              <a:gd name="connsiteX5" fmla="*/ 9789351 w 11745000"/>
              <a:gd name="connsiteY5" fmla="*/ 5003858 h 5932662"/>
              <a:gd name="connsiteX6" fmla="*/ 10844428 w 11745000"/>
              <a:gd name="connsiteY6" fmla="*/ 4678543 h 5932662"/>
              <a:gd name="connsiteX7" fmla="*/ 11143366 w 11745000"/>
              <a:gd name="connsiteY7" fmla="*/ 3588297 h 5932662"/>
              <a:gd name="connsiteX8" fmla="*/ 10800466 w 11745000"/>
              <a:gd name="connsiteY8" fmla="*/ 959397 h 5932662"/>
              <a:gd name="connsiteX9" fmla="*/ 9824520 w 11745000"/>
              <a:gd name="connsiteY9" fmla="*/ 405481 h 5932662"/>
              <a:gd name="connsiteX10" fmla="*/ 10607035 w 11745000"/>
              <a:gd name="connsiteY10" fmla="*/ 71373 h 5932662"/>
              <a:gd name="connsiteX11" fmla="*/ 11521436 w 11745000"/>
              <a:gd name="connsiteY11" fmla="*/ 1838627 h 5932662"/>
              <a:gd name="connsiteX12" fmla="*/ 11442305 w 11745000"/>
              <a:gd name="connsiteY12" fmla="*/ 4915935 h 5932662"/>
              <a:gd name="connsiteX13" fmla="*/ 8268282 w 11745000"/>
              <a:gd name="connsiteY13" fmla="*/ 5830335 h 5932662"/>
              <a:gd name="connsiteX14" fmla="*/ 1841105 w 11745000"/>
              <a:gd name="connsiteY14" fmla="*/ 5786374 h 5932662"/>
              <a:gd name="connsiteX15" fmla="*/ 38682 w 11745000"/>
              <a:gd name="connsiteY15" fmla="*/ 4722505 h 5932662"/>
              <a:gd name="connsiteX0" fmla="*/ 32011 w 11738329"/>
              <a:gd name="connsiteY0" fmla="*/ 4722505 h 5932662"/>
              <a:gd name="connsiteX1" fmla="*/ 761773 w 11738329"/>
              <a:gd name="connsiteY1" fmla="*/ 4335642 h 5932662"/>
              <a:gd name="connsiteX2" fmla="*/ 1792340 w 11738329"/>
              <a:gd name="connsiteY2" fmla="*/ 4502697 h 5932662"/>
              <a:gd name="connsiteX3" fmla="*/ 2634534 w 11738329"/>
              <a:gd name="connsiteY3" fmla="*/ 4907142 h 5932662"/>
              <a:gd name="connsiteX4" fmla="*/ 4190772 w 11738329"/>
              <a:gd name="connsiteY4" fmla="*/ 4898350 h 5932662"/>
              <a:gd name="connsiteX5" fmla="*/ 5861311 w 11738329"/>
              <a:gd name="connsiteY5" fmla="*/ 4863182 h 5932662"/>
              <a:gd name="connsiteX6" fmla="*/ 9782680 w 11738329"/>
              <a:gd name="connsiteY6" fmla="*/ 5003858 h 5932662"/>
              <a:gd name="connsiteX7" fmla="*/ 10837757 w 11738329"/>
              <a:gd name="connsiteY7" fmla="*/ 4678543 h 5932662"/>
              <a:gd name="connsiteX8" fmla="*/ 11136695 w 11738329"/>
              <a:gd name="connsiteY8" fmla="*/ 3588297 h 5932662"/>
              <a:gd name="connsiteX9" fmla="*/ 10793795 w 11738329"/>
              <a:gd name="connsiteY9" fmla="*/ 959397 h 5932662"/>
              <a:gd name="connsiteX10" fmla="*/ 9817849 w 11738329"/>
              <a:gd name="connsiteY10" fmla="*/ 405481 h 5932662"/>
              <a:gd name="connsiteX11" fmla="*/ 10600364 w 11738329"/>
              <a:gd name="connsiteY11" fmla="*/ 71373 h 5932662"/>
              <a:gd name="connsiteX12" fmla="*/ 11514765 w 11738329"/>
              <a:gd name="connsiteY12" fmla="*/ 1838627 h 5932662"/>
              <a:gd name="connsiteX13" fmla="*/ 11435634 w 11738329"/>
              <a:gd name="connsiteY13" fmla="*/ 4915935 h 5932662"/>
              <a:gd name="connsiteX14" fmla="*/ 8261611 w 11738329"/>
              <a:gd name="connsiteY14" fmla="*/ 5830335 h 5932662"/>
              <a:gd name="connsiteX15" fmla="*/ 1834434 w 11738329"/>
              <a:gd name="connsiteY15" fmla="*/ 5786374 h 5932662"/>
              <a:gd name="connsiteX16" fmla="*/ 32011 w 11738329"/>
              <a:gd name="connsiteY16" fmla="*/ 4722505 h 5932662"/>
              <a:gd name="connsiteX0" fmla="*/ 32306 w 11738624"/>
              <a:gd name="connsiteY0" fmla="*/ 4722505 h 5932662"/>
              <a:gd name="connsiteX1" fmla="*/ 762068 w 11738624"/>
              <a:gd name="connsiteY1" fmla="*/ 4335642 h 5932662"/>
              <a:gd name="connsiteX2" fmla="*/ 1836597 w 11738624"/>
              <a:gd name="connsiteY2" fmla="*/ 4555451 h 5932662"/>
              <a:gd name="connsiteX3" fmla="*/ 2634829 w 11738624"/>
              <a:gd name="connsiteY3" fmla="*/ 4907142 h 5932662"/>
              <a:gd name="connsiteX4" fmla="*/ 4191067 w 11738624"/>
              <a:gd name="connsiteY4" fmla="*/ 4898350 h 5932662"/>
              <a:gd name="connsiteX5" fmla="*/ 5861606 w 11738624"/>
              <a:gd name="connsiteY5" fmla="*/ 4863182 h 5932662"/>
              <a:gd name="connsiteX6" fmla="*/ 9782975 w 11738624"/>
              <a:gd name="connsiteY6" fmla="*/ 5003858 h 5932662"/>
              <a:gd name="connsiteX7" fmla="*/ 10838052 w 11738624"/>
              <a:gd name="connsiteY7" fmla="*/ 4678543 h 5932662"/>
              <a:gd name="connsiteX8" fmla="*/ 11136990 w 11738624"/>
              <a:gd name="connsiteY8" fmla="*/ 3588297 h 5932662"/>
              <a:gd name="connsiteX9" fmla="*/ 10794090 w 11738624"/>
              <a:gd name="connsiteY9" fmla="*/ 959397 h 5932662"/>
              <a:gd name="connsiteX10" fmla="*/ 9818144 w 11738624"/>
              <a:gd name="connsiteY10" fmla="*/ 405481 h 5932662"/>
              <a:gd name="connsiteX11" fmla="*/ 10600659 w 11738624"/>
              <a:gd name="connsiteY11" fmla="*/ 71373 h 5932662"/>
              <a:gd name="connsiteX12" fmla="*/ 11515060 w 11738624"/>
              <a:gd name="connsiteY12" fmla="*/ 1838627 h 5932662"/>
              <a:gd name="connsiteX13" fmla="*/ 11435929 w 11738624"/>
              <a:gd name="connsiteY13" fmla="*/ 4915935 h 5932662"/>
              <a:gd name="connsiteX14" fmla="*/ 8261906 w 11738624"/>
              <a:gd name="connsiteY14" fmla="*/ 5830335 h 5932662"/>
              <a:gd name="connsiteX15" fmla="*/ 1834729 w 11738624"/>
              <a:gd name="connsiteY15" fmla="*/ 5786374 h 5932662"/>
              <a:gd name="connsiteX16" fmla="*/ 32306 w 11738624"/>
              <a:gd name="connsiteY16" fmla="*/ 4722505 h 5932662"/>
              <a:gd name="connsiteX0" fmla="*/ 32306 w 11738624"/>
              <a:gd name="connsiteY0" fmla="*/ 4722505 h 5932662"/>
              <a:gd name="connsiteX1" fmla="*/ 762068 w 11738624"/>
              <a:gd name="connsiteY1" fmla="*/ 4335642 h 5932662"/>
              <a:gd name="connsiteX2" fmla="*/ 1836597 w 11738624"/>
              <a:gd name="connsiteY2" fmla="*/ 4555451 h 5932662"/>
              <a:gd name="connsiteX3" fmla="*/ 2634829 w 11738624"/>
              <a:gd name="connsiteY3" fmla="*/ 4907142 h 5932662"/>
              <a:gd name="connsiteX4" fmla="*/ 4191067 w 11738624"/>
              <a:gd name="connsiteY4" fmla="*/ 4898350 h 5932662"/>
              <a:gd name="connsiteX5" fmla="*/ 5861606 w 11738624"/>
              <a:gd name="connsiteY5" fmla="*/ 4863182 h 5932662"/>
              <a:gd name="connsiteX6" fmla="*/ 9782975 w 11738624"/>
              <a:gd name="connsiteY6" fmla="*/ 5003858 h 5932662"/>
              <a:gd name="connsiteX7" fmla="*/ 10838052 w 11738624"/>
              <a:gd name="connsiteY7" fmla="*/ 4678543 h 5932662"/>
              <a:gd name="connsiteX8" fmla="*/ 11136990 w 11738624"/>
              <a:gd name="connsiteY8" fmla="*/ 3588297 h 5932662"/>
              <a:gd name="connsiteX9" fmla="*/ 10794090 w 11738624"/>
              <a:gd name="connsiteY9" fmla="*/ 959397 h 5932662"/>
              <a:gd name="connsiteX10" fmla="*/ 9818144 w 11738624"/>
              <a:gd name="connsiteY10" fmla="*/ 405481 h 5932662"/>
              <a:gd name="connsiteX11" fmla="*/ 10600659 w 11738624"/>
              <a:gd name="connsiteY11" fmla="*/ 71373 h 5932662"/>
              <a:gd name="connsiteX12" fmla="*/ 11515060 w 11738624"/>
              <a:gd name="connsiteY12" fmla="*/ 1838627 h 5932662"/>
              <a:gd name="connsiteX13" fmla="*/ 11435929 w 11738624"/>
              <a:gd name="connsiteY13" fmla="*/ 4915935 h 5932662"/>
              <a:gd name="connsiteX14" fmla="*/ 8261906 w 11738624"/>
              <a:gd name="connsiteY14" fmla="*/ 5830335 h 5932662"/>
              <a:gd name="connsiteX15" fmla="*/ 1834729 w 11738624"/>
              <a:gd name="connsiteY15" fmla="*/ 5786374 h 5932662"/>
              <a:gd name="connsiteX16" fmla="*/ 32306 w 11738624"/>
              <a:gd name="connsiteY16" fmla="*/ 4722505 h 5932662"/>
              <a:gd name="connsiteX0" fmla="*/ 31953 w 11738271"/>
              <a:gd name="connsiteY0" fmla="*/ 4722505 h 5932662"/>
              <a:gd name="connsiteX1" fmla="*/ 761715 w 11738271"/>
              <a:gd name="connsiteY1" fmla="*/ 4335642 h 5932662"/>
              <a:gd name="connsiteX2" fmla="*/ 1783490 w 11738271"/>
              <a:gd name="connsiteY2" fmla="*/ 4485112 h 5932662"/>
              <a:gd name="connsiteX3" fmla="*/ 2634476 w 11738271"/>
              <a:gd name="connsiteY3" fmla="*/ 4907142 h 5932662"/>
              <a:gd name="connsiteX4" fmla="*/ 4190714 w 11738271"/>
              <a:gd name="connsiteY4" fmla="*/ 4898350 h 5932662"/>
              <a:gd name="connsiteX5" fmla="*/ 5861253 w 11738271"/>
              <a:gd name="connsiteY5" fmla="*/ 4863182 h 5932662"/>
              <a:gd name="connsiteX6" fmla="*/ 9782622 w 11738271"/>
              <a:gd name="connsiteY6" fmla="*/ 5003858 h 5932662"/>
              <a:gd name="connsiteX7" fmla="*/ 10837699 w 11738271"/>
              <a:gd name="connsiteY7" fmla="*/ 4678543 h 5932662"/>
              <a:gd name="connsiteX8" fmla="*/ 11136637 w 11738271"/>
              <a:gd name="connsiteY8" fmla="*/ 3588297 h 5932662"/>
              <a:gd name="connsiteX9" fmla="*/ 10793737 w 11738271"/>
              <a:gd name="connsiteY9" fmla="*/ 959397 h 5932662"/>
              <a:gd name="connsiteX10" fmla="*/ 9817791 w 11738271"/>
              <a:gd name="connsiteY10" fmla="*/ 405481 h 5932662"/>
              <a:gd name="connsiteX11" fmla="*/ 10600306 w 11738271"/>
              <a:gd name="connsiteY11" fmla="*/ 71373 h 5932662"/>
              <a:gd name="connsiteX12" fmla="*/ 11514707 w 11738271"/>
              <a:gd name="connsiteY12" fmla="*/ 1838627 h 5932662"/>
              <a:gd name="connsiteX13" fmla="*/ 11435576 w 11738271"/>
              <a:gd name="connsiteY13" fmla="*/ 4915935 h 5932662"/>
              <a:gd name="connsiteX14" fmla="*/ 8261553 w 11738271"/>
              <a:gd name="connsiteY14" fmla="*/ 5830335 h 5932662"/>
              <a:gd name="connsiteX15" fmla="*/ 1834376 w 11738271"/>
              <a:gd name="connsiteY15" fmla="*/ 5786374 h 5932662"/>
              <a:gd name="connsiteX16" fmla="*/ 31953 w 11738271"/>
              <a:gd name="connsiteY16" fmla="*/ 4722505 h 5932662"/>
              <a:gd name="connsiteX0" fmla="*/ 31953 w 11738271"/>
              <a:gd name="connsiteY0" fmla="*/ 4722505 h 5932662"/>
              <a:gd name="connsiteX1" fmla="*/ 761715 w 11738271"/>
              <a:gd name="connsiteY1" fmla="*/ 4335642 h 5932662"/>
              <a:gd name="connsiteX2" fmla="*/ 1783490 w 11738271"/>
              <a:gd name="connsiteY2" fmla="*/ 4485112 h 5932662"/>
              <a:gd name="connsiteX3" fmla="*/ 2634476 w 11738271"/>
              <a:gd name="connsiteY3" fmla="*/ 4907142 h 5932662"/>
              <a:gd name="connsiteX4" fmla="*/ 4190714 w 11738271"/>
              <a:gd name="connsiteY4" fmla="*/ 4898350 h 5932662"/>
              <a:gd name="connsiteX5" fmla="*/ 5861253 w 11738271"/>
              <a:gd name="connsiteY5" fmla="*/ 4863182 h 5932662"/>
              <a:gd name="connsiteX6" fmla="*/ 9782622 w 11738271"/>
              <a:gd name="connsiteY6" fmla="*/ 5003858 h 5932662"/>
              <a:gd name="connsiteX7" fmla="*/ 10837699 w 11738271"/>
              <a:gd name="connsiteY7" fmla="*/ 4678543 h 5932662"/>
              <a:gd name="connsiteX8" fmla="*/ 11136637 w 11738271"/>
              <a:gd name="connsiteY8" fmla="*/ 3588297 h 5932662"/>
              <a:gd name="connsiteX9" fmla="*/ 10793737 w 11738271"/>
              <a:gd name="connsiteY9" fmla="*/ 959397 h 5932662"/>
              <a:gd name="connsiteX10" fmla="*/ 9817791 w 11738271"/>
              <a:gd name="connsiteY10" fmla="*/ 405481 h 5932662"/>
              <a:gd name="connsiteX11" fmla="*/ 10600306 w 11738271"/>
              <a:gd name="connsiteY11" fmla="*/ 71373 h 5932662"/>
              <a:gd name="connsiteX12" fmla="*/ 11514707 w 11738271"/>
              <a:gd name="connsiteY12" fmla="*/ 1838627 h 5932662"/>
              <a:gd name="connsiteX13" fmla="*/ 11435576 w 11738271"/>
              <a:gd name="connsiteY13" fmla="*/ 4915935 h 5932662"/>
              <a:gd name="connsiteX14" fmla="*/ 8261553 w 11738271"/>
              <a:gd name="connsiteY14" fmla="*/ 5830335 h 5932662"/>
              <a:gd name="connsiteX15" fmla="*/ 1834376 w 11738271"/>
              <a:gd name="connsiteY15" fmla="*/ 5786374 h 5932662"/>
              <a:gd name="connsiteX16" fmla="*/ 31953 w 11738271"/>
              <a:gd name="connsiteY16" fmla="*/ 4722505 h 5932662"/>
              <a:gd name="connsiteX0" fmla="*/ 31953 w 11738271"/>
              <a:gd name="connsiteY0" fmla="*/ 4722505 h 5932662"/>
              <a:gd name="connsiteX1" fmla="*/ 761715 w 11738271"/>
              <a:gd name="connsiteY1" fmla="*/ 4335642 h 5932662"/>
              <a:gd name="connsiteX2" fmla="*/ 1783490 w 11738271"/>
              <a:gd name="connsiteY2" fmla="*/ 4485112 h 5932662"/>
              <a:gd name="connsiteX3" fmla="*/ 2863076 w 11738271"/>
              <a:gd name="connsiteY3" fmla="*/ 4907142 h 5932662"/>
              <a:gd name="connsiteX4" fmla="*/ 4190714 w 11738271"/>
              <a:gd name="connsiteY4" fmla="*/ 4898350 h 5932662"/>
              <a:gd name="connsiteX5" fmla="*/ 5861253 w 11738271"/>
              <a:gd name="connsiteY5" fmla="*/ 4863182 h 5932662"/>
              <a:gd name="connsiteX6" fmla="*/ 9782622 w 11738271"/>
              <a:gd name="connsiteY6" fmla="*/ 5003858 h 5932662"/>
              <a:gd name="connsiteX7" fmla="*/ 10837699 w 11738271"/>
              <a:gd name="connsiteY7" fmla="*/ 4678543 h 5932662"/>
              <a:gd name="connsiteX8" fmla="*/ 11136637 w 11738271"/>
              <a:gd name="connsiteY8" fmla="*/ 3588297 h 5932662"/>
              <a:gd name="connsiteX9" fmla="*/ 10793737 w 11738271"/>
              <a:gd name="connsiteY9" fmla="*/ 959397 h 5932662"/>
              <a:gd name="connsiteX10" fmla="*/ 9817791 w 11738271"/>
              <a:gd name="connsiteY10" fmla="*/ 405481 h 5932662"/>
              <a:gd name="connsiteX11" fmla="*/ 10600306 w 11738271"/>
              <a:gd name="connsiteY11" fmla="*/ 71373 h 5932662"/>
              <a:gd name="connsiteX12" fmla="*/ 11514707 w 11738271"/>
              <a:gd name="connsiteY12" fmla="*/ 1838627 h 5932662"/>
              <a:gd name="connsiteX13" fmla="*/ 11435576 w 11738271"/>
              <a:gd name="connsiteY13" fmla="*/ 4915935 h 5932662"/>
              <a:gd name="connsiteX14" fmla="*/ 8261553 w 11738271"/>
              <a:gd name="connsiteY14" fmla="*/ 5830335 h 5932662"/>
              <a:gd name="connsiteX15" fmla="*/ 1834376 w 11738271"/>
              <a:gd name="connsiteY15" fmla="*/ 5786374 h 5932662"/>
              <a:gd name="connsiteX16" fmla="*/ 31953 w 11738271"/>
              <a:gd name="connsiteY16" fmla="*/ 4722505 h 5932662"/>
              <a:gd name="connsiteX0" fmla="*/ 31895 w 11738213"/>
              <a:gd name="connsiteY0" fmla="*/ 4722505 h 5932662"/>
              <a:gd name="connsiteX1" fmla="*/ 761657 w 11738213"/>
              <a:gd name="connsiteY1" fmla="*/ 4335642 h 5932662"/>
              <a:gd name="connsiteX2" fmla="*/ 1774640 w 11738213"/>
              <a:gd name="connsiteY2" fmla="*/ 4476319 h 5932662"/>
              <a:gd name="connsiteX3" fmla="*/ 2863018 w 11738213"/>
              <a:gd name="connsiteY3" fmla="*/ 4907142 h 5932662"/>
              <a:gd name="connsiteX4" fmla="*/ 4190656 w 11738213"/>
              <a:gd name="connsiteY4" fmla="*/ 4898350 h 5932662"/>
              <a:gd name="connsiteX5" fmla="*/ 5861195 w 11738213"/>
              <a:gd name="connsiteY5" fmla="*/ 4863182 h 5932662"/>
              <a:gd name="connsiteX6" fmla="*/ 9782564 w 11738213"/>
              <a:gd name="connsiteY6" fmla="*/ 5003858 h 5932662"/>
              <a:gd name="connsiteX7" fmla="*/ 10837641 w 11738213"/>
              <a:gd name="connsiteY7" fmla="*/ 4678543 h 5932662"/>
              <a:gd name="connsiteX8" fmla="*/ 11136579 w 11738213"/>
              <a:gd name="connsiteY8" fmla="*/ 3588297 h 5932662"/>
              <a:gd name="connsiteX9" fmla="*/ 10793679 w 11738213"/>
              <a:gd name="connsiteY9" fmla="*/ 959397 h 5932662"/>
              <a:gd name="connsiteX10" fmla="*/ 9817733 w 11738213"/>
              <a:gd name="connsiteY10" fmla="*/ 405481 h 5932662"/>
              <a:gd name="connsiteX11" fmla="*/ 10600248 w 11738213"/>
              <a:gd name="connsiteY11" fmla="*/ 71373 h 5932662"/>
              <a:gd name="connsiteX12" fmla="*/ 11514649 w 11738213"/>
              <a:gd name="connsiteY12" fmla="*/ 1838627 h 5932662"/>
              <a:gd name="connsiteX13" fmla="*/ 11435518 w 11738213"/>
              <a:gd name="connsiteY13" fmla="*/ 4915935 h 5932662"/>
              <a:gd name="connsiteX14" fmla="*/ 8261495 w 11738213"/>
              <a:gd name="connsiteY14" fmla="*/ 5830335 h 5932662"/>
              <a:gd name="connsiteX15" fmla="*/ 1834318 w 11738213"/>
              <a:gd name="connsiteY15" fmla="*/ 5786374 h 5932662"/>
              <a:gd name="connsiteX16" fmla="*/ 31895 w 11738213"/>
              <a:gd name="connsiteY16" fmla="*/ 4722505 h 5932662"/>
              <a:gd name="connsiteX0" fmla="*/ 31895 w 11738213"/>
              <a:gd name="connsiteY0" fmla="*/ 4722505 h 5932662"/>
              <a:gd name="connsiteX1" fmla="*/ 761657 w 11738213"/>
              <a:gd name="connsiteY1" fmla="*/ 4335642 h 5932662"/>
              <a:gd name="connsiteX2" fmla="*/ 1774640 w 11738213"/>
              <a:gd name="connsiteY2" fmla="*/ 4476319 h 5932662"/>
              <a:gd name="connsiteX3" fmla="*/ 2863018 w 11738213"/>
              <a:gd name="connsiteY3" fmla="*/ 4907142 h 5932662"/>
              <a:gd name="connsiteX4" fmla="*/ 4190656 w 11738213"/>
              <a:gd name="connsiteY4" fmla="*/ 4898350 h 5932662"/>
              <a:gd name="connsiteX5" fmla="*/ 5861195 w 11738213"/>
              <a:gd name="connsiteY5" fmla="*/ 4863182 h 5932662"/>
              <a:gd name="connsiteX6" fmla="*/ 9782564 w 11738213"/>
              <a:gd name="connsiteY6" fmla="*/ 5003858 h 5932662"/>
              <a:gd name="connsiteX7" fmla="*/ 10837641 w 11738213"/>
              <a:gd name="connsiteY7" fmla="*/ 4678543 h 5932662"/>
              <a:gd name="connsiteX8" fmla="*/ 11136579 w 11738213"/>
              <a:gd name="connsiteY8" fmla="*/ 3588297 h 5932662"/>
              <a:gd name="connsiteX9" fmla="*/ 10793679 w 11738213"/>
              <a:gd name="connsiteY9" fmla="*/ 959397 h 5932662"/>
              <a:gd name="connsiteX10" fmla="*/ 9817733 w 11738213"/>
              <a:gd name="connsiteY10" fmla="*/ 405481 h 5932662"/>
              <a:gd name="connsiteX11" fmla="*/ 10600248 w 11738213"/>
              <a:gd name="connsiteY11" fmla="*/ 71373 h 5932662"/>
              <a:gd name="connsiteX12" fmla="*/ 11514649 w 11738213"/>
              <a:gd name="connsiteY12" fmla="*/ 1838627 h 5932662"/>
              <a:gd name="connsiteX13" fmla="*/ 11435518 w 11738213"/>
              <a:gd name="connsiteY13" fmla="*/ 4915935 h 5932662"/>
              <a:gd name="connsiteX14" fmla="*/ 8261495 w 11738213"/>
              <a:gd name="connsiteY14" fmla="*/ 5830335 h 5932662"/>
              <a:gd name="connsiteX15" fmla="*/ 1834318 w 11738213"/>
              <a:gd name="connsiteY15" fmla="*/ 5786374 h 5932662"/>
              <a:gd name="connsiteX16" fmla="*/ 31895 w 11738213"/>
              <a:gd name="connsiteY16" fmla="*/ 4722505 h 5932662"/>
              <a:gd name="connsiteX0" fmla="*/ 31895 w 11738213"/>
              <a:gd name="connsiteY0" fmla="*/ 4722505 h 5932662"/>
              <a:gd name="connsiteX1" fmla="*/ 761657 w 11738213"/>
              <a:gd name="connsiteY1" fmla="*/ 4335642 h 5932662"/>
              <a:gd name="connsiteX2" fmla="*/ 1774640 w 11738213"/>
              <a:gd name="connsiteY2" fmla="*/ 4476319 h 5932662"/>
              <a:gd name="connsiteX3" fmla="*/ 2863018 w 11738213"/>
              <a:gd name="connsiteY3" fmla="*/ 4907142 h 5932662"/>
              <a:gd name="connsiteX4" fmla="*/ 4190656 w 11738213"/>
              <a:gd name="connsiteY4" fmla="*/ 4898350 h 5932662"/>
              <a:gd name="connsiteX5" fmla="*/ 5861195 w 11738213"/>
              <a:gd name="connsiteY5" fmla="*/ 4863182 h 5932662"/>
              <a:gd name="connsiteX6" fmla="*/ 9782564 w 11738213"/>
              <a:gd name="connsiteY6" fmla="*/ 5003858 h 5932662"/>
              <a:gd name="connsiteX7" fmla="*/ 10837641 w 11738213"/>
              <a:gd name="connsiteY7" fmla="*/ 4678543 h 5932662"/>
              <a:gd name="connsiteX8" fmla="*/ 11136579 w 11738213"/>
              <a:gd name="connsiteY8" fmla="*/ 3588297 h 5932662"/>
              <a:gd name="connsiteX9" fmla="*/ 10793679 w 11738213"/>
              <a:gd name="connsiteY9" fmla="*/ 959397 h 5932662"/>
              <a:gd name="connsiteX10" fmla="*/ 9817733 w 11738213"/>
              <a:gd name="connsiteY10" fmla="*/ 405481 h 5932662"/>
              <a:gd name="connsiteX11" fmla="*/ 10600248 w 11738213"/>
              <a:gd name="connsiteY11" fmla="*/ 71373 h 5932662"/>
              <a:gd name="connsiteX12" fmla="*/ 11514649 w 11738213"/>
              <a:gd name="connsiteY12" fmla="*/ 1838627 h 5932662"/>
              <a:gd name="connsiteX13" fmla="*/ 11435518 w 11738213"/>
              <a:gd name="connsiteY13" fmla="*/ 4915935 h 5932662"/>
              <a:gd name="connsiteX14" fmla="*/ 8261495 w 11738213"/>
              <a:gd name="connsiteY14" fmla="*/ 5830335 h 5932662"/>
              <a:gd name="connsiteX15" fmla="*/ 1834318 w 11738213"/>
              <a:gd name="connsiteY15" fmla="*/ 5786374 h 5932662"/>
              <a:gd name="connsiteX16" fmla="*/ 31895 w 11738213"/>
              <a:gd name="connsiteY16" fmla="*/ 4722505 h 5932662"/>
              <a:gd name="connsiteX0" fmla="*/ 31895 w 11738213"/>
              <a:gd name="connsiteY0" fmla="*/ 4722505 h 5932662"/>
              <a:gd name="connsiteX1" fmla="*/ 761657 w 11738213"/>
              <a:gd name="connsiteY1" fmla="*/ 4335642 h 5932662"/>
              <a:gd name="connsiteX2" fmla="*/ 1774640 w 11738213"/>
              <a:gd name="connsiteY2" fmla="*/ 4476319 h 5932662"/>
              <a:gd name="connsiteX3" fmla="*/ 2863018 w 11738213"/>
              <a:gd name="connsiteY3" fmla="*/ 4907142 h 5932662"/>
              <a:gd name="connsiteX4" fmla="*/ 4190656 w 11738213"/>
              <a:gd name="connsiteY4" fmla="*/ 4898350 h 5932662"/>
              <a:gd name="connsiteX5" fmla="*/ 5861195 w 11738213"/>
              <a:gd name="connsiteY5" fmla="*/ 4863182 h 5932662"/>
              <a:gd name="connsiteX6" fmla="*/ 9782564 w 11738213"/>
              <a:gd name="connsiteY6" fmla="*/ 5003858 h 5932662"/>
              <a:gd name="connsiteX7" fmla="*/ 10837641 w 11738213"/>
              <a:gd name="connsiteY7" fmla="*/ 4678543 h 5932662"/>
              <a:gd name="connsiteX8" fmla="*/ 11136579 w 11738213"/>
              <a:gd name="connsiteY8" fmla="*/ 3588297 h 5932662"/>
              <a:gd name="connsiteX9" fmla="*/ 10793679 w 11738213"/>
              <a:gd name="connsiteY9" fmla="*/ 959397 h 5932662"/>
              <a:gd name="connsiteX10" fmla="*/ 9817733 w 11738213"/>
              <a:gd name="connsiteY10" fmla="*/ 405481 h 5932662"/>
              <a:gd name="connsiteX11" fmla="*/ 10600248 w 11738213"/>
              <a:gd name="connsiteY11" fmla="*/ 71373 h 5932662"/>
              <a:gd name="connsiteX12" fmla="*/ 11514649 w 11738213"/>
              <a:gd name="connsiteY12" fmla="*/ 1838627 h 5932662"/>
              <a:gd name="connsiteX13" fmla="*/ 11435518 w 11738213"/>
              <a:gd name="connsiteY13" fmla="*/ 4915935 h 5932662"/>
              <a:gd name="connsiteX14" fmla="*/ 8261495 w 11738213"/>
              <a:gd name="connsiteY14" fmla="*/ 5830335 h 5932662"/>
              <a:gd name="connsiteX15" fmla="*/ 1834318 w 11738213"/>
              <a:gd name="connsiteY15" fmla="*/ 5786374 h 5932662"/>
              <a:gd name="connsiteX16" fmla="*/ 31895 w 11738213"/>
              <a:gd name="connsiteY16" fmla="*/ 4722505 h 5932662"/>
              <a:gd name="connsiteX0" fmla="*/ 31895 w 11738213"/>
              <a:gd name="connsiteY0" fmla="*/ 4722505 h 5932662"/>
              <a:gd name="connsiteX1" fmla="*/ 761657 w 11738213"/>
              <a:gd name="connsiteY1" fmla="*/ 4335642 h 5932662"/>
              <a:gd name="connsiteX2" fmla="*/ 1774640 w 11738213"/>
              <a:gd name="connsiteY2" fmla="*/ 4476319 h 5932662"/>
              <a:gd name="connsiteX3" fmla="*/ 2863018 w 11738213"/>
              <a:gd name="connsiteY3" fmla="*/ 4907142 h 5932662"/>
              <a:gd name="connsiteX4" fmla="*/ 4190656 w 11738213"/>
              <a:gd name="connsiteY4" fmla="*/ 4898350 h 5932662"/>
              <a:gd name="connsiteX5" fmla="*/ 5861195 w 11738213"/>
              <a:gd name="connsiteY5" fmla="*/ 4863182 h 5932662"/>
              <a:gd name="connsiteX6" fmla="*/ 9782564 w 11738213"/>
              <a:gd name="connsiteY6" fmla="*/ 5003858 h 5932662"/>
              <a:gd name="connsiteX7" fmla="*/ 10837641 w 11738213"/>
              <a:gd name="connsiteY7" fmla="*/ 4678543 h 5932662"/>
              <a:gd name="connsiteX8" fmla="*/ 11136579 w 11738213"/>
              <a:gd name="connsiteY8" fmla="*/ 3588297 h 5932662"/>
              <a:gd name="connsiteX9" fmla="*/ 10793679 w 11738213"/>
              <a:gd name="connsiteY9" fmla="*/ 959397 h 5932662"/>
              <a:gd name="connsiteX10" fmla="*/ 9817733 w 11738213"/>
              <a:gd name="connsiteY10" fmla="*/ 405481 h 5932662"/>
              <a:gd name="connsiteX11" fmla="*/ 10600248 w 11738213"/>
              <a:gd name="connsiteY11" fmla="*/ 71373 h 5932662"/>
              <a:gd name="connsiteX12" fmla="*/ 11514649 w 11738213"/>
              <a:gd name="connsiteY12" fmla="*/ 1838627 h 5932662"/>
              <a:gd name="connsiteX13" fmla="*/ 11435518 w 11738213"/>
              <a:gd name="connsiteY13" fmla="*/ 4915935 h 5932662"/>
              <a:gd name="connsiteX14" fmla="*/ 8261495 w 11738213"/>
              <a:gd name="connsiteY14" fmla="*/ 5830335 h 5932662"/>
              <a:gd name="connsiteX15" fmla="*/ 1834318 w 11738213"/>
              <a:gd name="connsiteY15" fmla="*/ 5786374 h 5932662"/>
              <a:gd name="connsiteX16" fmla="*/ 31895 w 11738213"/>
              <a:gd name="connsiteY16" fmla="*/ 4722505 h 593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738213" h="5932662">
                <a:moveTo>
                  <a:pt x="31895" y="4722505"/>
                </a:moveTo>
                <a:cubicBezTo>
                  <a:pt x="-146882" y="4480716"/>
                  <a:pt x="471199" y="4376673"/>
                  <a:pt x="761657" y="4335642"/>
                </a:cubicBezTo>
                <a:cubicBezTo>
                  <a:pt x="1052115" y="4294611"/>
                  <a:pt x="1699906" y="4337109"/>
                  <a:pt x="1774640" y="4476319"/>
                </a:cubicBezTo>
                <a:cubicBezTo>
                  <a:pt x="2042805" y="4641908"/>
                  <a:pt x="2460349" y="4836804"/>
                  <a:pt x="2863018" y="4907142"/>
                </a:cubicBezTo>
                <a:cubicBezTo>
                  <a:pt x="3265687" y="4977480"/>
                  <a:pt x="3690960" y="4905677"/>
                  <a:pt x="4190656" y="4898350"/>
                </a:cubicBezTo>
                <a:cubicBezTo>
                  <a:pt x="4690352" y="4891023"/>
                  <a:pt x="4929210" y="4845597"/>
                  <a:pt x="5861195" y="4863182"/>
                </a:cubicBezTo>
                <a:cubicBezTo>
                  <a:pt x="6793180" y="4880767"/>
                  <a:pt x="8953156" y="5034631"/>
                  <a:pt x="9782564" y="5003858"/>
                </a:cubicBezTo>
                <a:cubicBezTo>
                  <a:pt x="10611972" y="4973085"/>
                  <a:pt x="10611972" y="4914470"/>
                  <a:pt x="10837641" y="4678543"/>
                </a:cubicBezTo>
                <a:cubicBezTo>
                  <a:pt x="11063310" y="4442616"/>
                  <a:pt x="11143906" y="4208155"/>
                  <a:pt x="11136579" y="3588297"/>
                </a:cubicBezTo>
                <a:cubicBezTo>
                  <a:pt x="11129252" y="2968439"/>
                  <a:pt x="11013487" y="1489866"/>
                  <a:pt x="10793679" y="959397"/>
                </a:cubicBezTo>
                <a:cubicBezTo>
                  <a:pt x="10573871" y="428928"/>
                  <a:pt x="9849972" y="553485"/>
                  <a:pt x="9817733" y="405481"/>
                </a:cubicBezTo>
                <a:cubicBezTo>
                  <a:pt x="9785495" y="257477"/>
                  <a:pt x="10317429" y="-167485"/>
                  <a:pt x="10600248" y="71373"/>
                </a:cubicBezTo>
                <a:cubicBezTo>
                  <a:pt x="10883067" y="310231"/>
                  <a:pt x="11375437" y="1031200"/>
                  <a:pt x="11514649" y="1838627"/>
                </a:cubicBezTo>
                <a:cubicBezTo>
                  <a:pt x="11653861" y="2646054"/>
                  <a:pt x="11977710" y="4250650"/>
                  <a:pt x="11435518" y="4915935"/>
                </a:cubicBezTo>
                <a:cubicBezTo>
                  <a:pt x="10893326" y="5581220"/>
                  <a:pt x="9861695" y="5685262"/>
                  <a:pt x="8261495" y="5830335"/>
                </a:cubicBezTo>
                <a:cubicBezTo>
                  <a:pt x="6661295" y="5975408"/>
                  <a:pt x="3205918" y="5971012"/>
                  <a:pt x="1834318" y="5786374"/>
                </a:cubicBezTo>
                <a:cubicBezTo>
                  <a:pt x="462718" y="5601736"/>
                  <a:pt x="210672" y="4964294"/>
                  <a:pt x="31895" y="47225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ECD824-1D9D-483B-A764-0DE0C53B7D79}"/>
              </a:ext>
            </a:extLst>
          </p:cNvPr>
          <p:cNvSpPr txBox="1"/>
          <p:nvPr/>
        </p:nvSpPr>
        <p:spPr>
          <a:xfrm>
            <a:off x="501162" y="378662"/>
            <a:ext cx="509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6C747F"/>
                </a:solidFill>
              </a:rPr>
              <a:t>But </a:t>
            </a:r>
            <a:r>
              <a:rPr lang="fr-FR" sz="2400" b="1" i="1" dirty="0" err="1">
                <a:solidFill>
                  <a:srgbClr val="6C747F"/>
                </a:solidFill>
              </a:rPr>
              <a:t>also</a:t>
            </a:r>
            <a:r>
              <a:rPr lang="fr-FR" sz="2400" b="1" i="1" dirty="0">
                <a:solidFill>
                  <a:srgbClr val="6C747F"/>
                </a:solidFill>
              </a:rPr>
              <a:t> a </a:t>
            </a:r>
            <a:r>
              <a:rPr lang="fr-FR" sz="2400" b="1" i="1" dirty="0" err="1">
                <a:solidFill>
                  <a:srgbClr val="6C747F"/>
                </a:solidFill>
              </a:rPr>
              <a:t>creative</a:t>
            </a:r>
            <a:r>
              <a:rPr lang="fr-FR" sz="2400" b="1" i="1" dirty="0">
                <a:solidFill>
                  <a:srgbClr val="6C747F"/>
                </a:solidFill>
              </a:rPr>
              <a:t> </a:t>
            </a:r>
            <a:r>
              <a:rPr lang="fr-FR" sz="2400" b="1" i="1" dirty="0" err="1">
                <a:solidFill>
                  <a:srgbClr val="6C747F"/>
                </a:solidFill>
              </a:rPr>
              <a:t>person</a:t>
            </a:r>
            <a:r>
              <a:rPr lang="fr-FR" sz="2400" b="1" i="1" dirty="0">
                <a:solidFill>
                  <a:srgbClr val="6C747F"/>
                </a:solidFill>
              </a:rPr>
              <a:t>…</a:t>
            </a:r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1A919475-FFB9-4AEE-98AF-40F5FC94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E120-D10E-4965-94AF-FE28403C3DAC}" type="slidenum">
              <a:rPr lang="fr-FR" b="1" smtClean="0">
                <a:solidFill>
                  <a:schemeClr val="accent1"/>
                </a:solidFill>
              </a:rPr>
              <a:t>9</a:t>
            </a:fld>
            <a:endParaRPr lang="fr-FR" b="1" dirty="0">
              <a:solidFill>
                <a:schemeClr val="accent1"/>
              </a:solidFill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7BD1B71-2191-43BB-95D9-DF6961BCC99A}"/>
              </a:ext>
            </a:extLst>
          </p:cNvPr>
          <p:cNvGrpSpPr/>
          <p:nvPr/>
        </p:nvGrpSpPr>
        <p:grpSpPr>
          <a:xfrm>
            <a:off x="-677008" y="988705"/>
            <a:ext cx="5058508" cy="2074657"/>
            <a:chOff x="-677008" y="988705"/>
            <a:chExt cx="5058508" cy="2074657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E17660AD-4E3A-4A17-9996-A5C3A1655843}"/>
                </a:ext>
              </a:extLst>
            </p:cNvPr>
            <p:cNvCxnSpPr>
              <a:cxnSpLocks/>
            </p:cNvCxnSpPr>
            <p:nvPr/>
          </p:nvCxnSpPr>
          <p:spPr>
            <a:xfrm>
              <a:off x="-677008" y="1009219"/>
              <a:ext cx="505850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9151F0D7-61DE-4018-A19A-E170B62E2CA6}"/>
                </a:ext>
              </a:extLst>
            </p:cNvPr>
            <p:cNvSpPr/>
            <p:nvPr/>
          </p:nvSpPr>
          <p:spPr>
            <a:xfrm>
              <a:off x="-155329" y="101402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31F156F2-F781-4D8B-89E7-86F84D19B77A}"/>
                </a:ext>
              </a:extLst>
            </p:cNvPr>
            <p:cNvSpPr/>
            <p:nvPr/>
          </p:nvSpPr>
          <p:spPr>
            <a:xfrm>
              <a:off x="-193429" y="994973"/>
              <a:ext cx="3501536" cy="2049339"/>
            </a:xfrm>
            <a:custGeom>
              <a:avLst/>
              <a:gdLst>
                <a:gd name="connsiteX0" fmla="*/ 19071 w 3043625"/>
                <a:gd name="connsiteY0" fmla="*/ 1972264 h 1972264"/>
                <a:gd name="connsiteX1" fmla="*/ 449894 w 3043625"/>
                <a:gd name="connsiteY1" fmla="*/ 292934 h 1972264"/>
                <a:gd name="connsiteX2" fmla="*/ 3043625 w 3043625"/>
                <a:gd name="connsiteY2" fmla="*/ 11580 h 1972264"/>
                <a:gd name="connsiteX0" fmla="*/ 5294 w 3214486"/>
                <a:gd name="connsiteY0" fmla="*/ 2033810 h 2033810"/>
                <a:gd name="connsiteX1" fmla="*/ 620755 w 3214486"/>
                <a:gd name="connsiteY1" fmla="*/ 292934 h 2033810"/>
                <a:gd name="connsiteX2" fmla="*/ 3214486 w 3214486"/>
                <a:gd name="connsiteY2" fmla="*/ 11580 h 2033810"/>
                <a:gd name="connsiteX0" fmla="*/ 0 w 3209192"/>
                <a:gd name="connsiteY0" fmla="*/ 2033810 h 2033810"/>
                <a:gd name="connsiteX1" fmla="*/ 615461 w 3209192"/>
                <a:gd name="connsiteY1" fmla="*/ 292934 h 2033810"/>
                <a:gd name="connsiteX2" fmla="*/ 3209192 w 3209192"/>
                <a:gd name="connsiteY2" fmla="*/ 11580 h 2033810"/>
                <a:gd name="connsiteX0" fmla="*/ 0 w 3209192"/>
                <a:gd name="connsiteY0" fmla="*/ 2037048 h 2037048"/>
                <a:gd name="connsiteX1" fmla="*/ 624253 w 3209192"/>
                <a:gd name="connsiteY1" fmla="*/ 278588 h 2037048"/>
                <a:gd name="connsiteX2" fmla="*/ 3209192 w 3209192"/>
                <a:gd name="connsiteY2" fmla="*/ 14818 h 2037048"/>
                <a:gd name="connsiteX0" fmla="*/ 0 w 3472961"/>
                <a:gd name="connsiteY0" fmla="*/ 2051394 h 2051394"/>
                <a:gd name="connsiteX1" fmla="*/ 624253 w 3472961"/>
                <a:gd name="connsiteY1" fmla="*/ 292934 h 2051394"/>
                <a:gd name="connsiteX2" fmla="*/ 3472961 w 3472961"/>
                <a:gd name="connsiteY2" fmla="*/ 11580 h 2051394"/>
                <a:gd name="connsiteX0" fmla="*/ 0 w 3472961"/>
                <a:gd name="connsiteY0" fmla="*/ 2047904 h 2047904"/>
                <a:gd name="connsiteX1" fmla="*/ 615461 w 3472961"/>
                <a:gd name="connsiteY1" fmla="*/ 315821 h 2047904"/>
                <a:gd name="connsiteX2" fmla="*/ 3472961 w 3472961"/>
                <a:gd name="connsiteY2" fmla="*/ 8090 h 2047904"/>
                <a:gd name="connsiteX0" fmla="*/ 0 w 3501536"/>
                <a:gd name="connsiteY0" fmla="*/ 2056500 h 2056500"/>
                <a:gd name="connsiteX1" fmla="*/ 615461 w 3501536"/>
                <a:gd name="connsiteY1" fmla="*/ 324417 h 2056500"/>
                <a:gd name="connsiteX2" fmla="*/ 3501536 w 3501536"/>
                <a:gd name="connsiteY2" fmla="*/ 7161 h 2056500"/>
                <a:gd name="connsiteX0" fmla="*/ 0 w 3501536"/>
                <a:gd name="connsiteY0" fmla="*/ 2049339 h 2049339"/>
                <a:gd name="connsiteX1" fmla="*/ 615461 w 3501536"/>
                <a:gd name="connsiteY1" fmla="*/ 317256 h 2049339"/>
                <a:gd name="connsiteX2" fmla="*/ 3501536 w 3501536"/>
                <a:gd name="connsiteY2" fmla="*/ 0 h 204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536" h="2049339">
                  <a:moveTo>
                    <a:pt x="0" y="2049339"/>
                  </a:moveTo>
                  <a:cubicBezTo>
                    <a:pt x="42496" y="1311517"/>
                    <a:pt x="111369" y="644037"/>
                    <a:pt x="615461" y="317256"/>
                  </a:cubicBezTo>
                  <a:cubicBezTo>
                    <a:pt x="1119553" y="-9525"/>
                    <a:pt x="2447191" y="15386"/>
                    <a:pt x="3501536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121C1D92-A0DF-4F59-AC6E-A67C5C160F78}"/>
                </a:ext>
              </a:extLst>
            </p:cNvPr>
            <p:cNvCxnSpPr>
              <a:cxnSpLocks/>
            </p:cNvCxnSpPr>
            <p:nvPr/>
          </p:nvCxnSpPr>
          <p:spPr>
            <a:xfrm>
              <a:off x="-163595" y="988705"/>
              <a:ext cx="4545095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3075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458</Words>
  <Application>Microsoft Office PowerPoint</Application>
  <PresentationFormat>Grand écran</PresentationFormat>
  <Paragraphs>99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DM Sans</vt:lpstr>
      <vt:lpstr>Tenorite 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CAUQUIL Vincent</dc:creator>
  <cp:lastModifiedBy>CAUQUIL Vincent</cp:lastModifiedBy>
  <cp:revision>42</cp:revision>
  <dcterms:created xsi:type="dcterms:W3CDTF">2026-02-10T07:36:44Z</dcterms:created>
  <dcterms:modified xsi:type="dcterms:W3CDTF">2026-02-10T10:22:52Z</dcterms:modified>
</cp:coreProperties>
</file>